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E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416A4-1B7E-4389-A72B-CDC08B3D0640}" type="doc">
      <dgm:prSet loTypeId="urn:microsoft.com/office/officeart/2005/8/layout/hierarchy3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F13C5AF-6E3D-4AEE-A000-2426A724199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2 варианта организации работы: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gm:t>
    </dgm:pt>
    <dgm:pt modelId="{CB6FE568-5654-421C-A5F1-C53D4598524E}" type="parTrans" cxnId="{E9EB8505-6666-437E-AC59-14CEE91CB658}">
      <dgm:prSet/>
      <dgm:spPr/>
      <dgm:t>
        <a:bodyPr/>
        <a:lstStyle/>
        <a:p>
          <a:endParaRPr lang="ru-RU"/>
        </a:p>
      </dgm:t>
    </dgm:pt>
    <dgm:pt modelId="{ED0AA748-CE5F-4609-86B9-A77D211D124F}" type="sibTrans" cxnId="{E9EB8505-6666-437E-AC59-14CEE91CB658}">
      <dgm:prSet/>
      <dgm:spPr/>
      <dgm:t>
        <a:bodyPr/>
        <a:lstStyle/>
        <a:p>
          <a:endParaRPr lang="ru-RU"/>
        </a:p>
      </dgm:t>
    </dgm:pt>
    <dgm:pt modelId="{A4AD39AB-C7A1-4CA3-9FB9-73D3AED2A0A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Franklin Gothic Book" pitchFamily="34" charset="0"/>
            </a:rPr>
            <a:t>Индивидуальный</a:t>
          </a:r>
          <a:r>
            <a:rPr lang="ru-RU" sz="1600" b="1" dirty="0" smtClean="0">
              <a:latin typeface="Franklin Gothic Book" pitchFamily="34" charset="0"/>
            </a:rPr>
            <a:t> – каждый ребенок сам выбирает любимое животное и пишет ему письмо (подготовительная группа)</a:t>
          </a:r>
          <a:endParaRPr lang="ru-RU" sz="1600" b="1" dirty="0">
            <a:latin typeface="Franklin Gothic Book" pitchFamily="34" charset="0"/>
          </a:endParaRPr>
        </a:p>
      </dgm:t>
    </dgm:pt>
    <dgm:pt modelId="{3322EC9A-59C2-4CD2-8BC2-75137CB04EA6}" type="parTrans" cxnId="{EBD6A4B2-FB26-4273-A30A-8399E7B60EF6}">
      <dgm:prSet/>
      <dgm:spPr/>
      <dgm:t>
        <a:bodyPr/>
        <a:lstStyle/>
        <a:p>
          <a:endParaRPr lang="ru-RU"/>
        </a:p>
      </dgm:t>
    </dgm:pt>
    <dgm:pt modelId="{A5239191-0081-43F5-A237-D81906D0E3B3}" type="sibTrans" cxnId="{EBD6A4B2-FB26-4273-A30A-8399E7B60EF6}">
      <dgm:prSet/>
      <dgm:spPr/>
      <dgm:t>
        <a:bodyPr/>
        <a:lstStyle/>
        <a:p>
          <a:endParaRPr lang="ru-RU"/>
        </a:p>
      </dgm:t>
    </dgm:pt>
    <dgm:pt modelId="{0BF0A8B7-99B0-49B3-977E-D14AE51C33FF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rgbClr val="C00000"/>
              </a:solidFill>
              <a:latin typeface="Franklin Gothic Book" pitchFamily="34" charset="0"/>
            </a:rPr>
            <a:t>Коллективный</a:t>
          </a:r>
          <a:r>
            <a:rPr lang="ru-RU" sz="1600" b="1" dirty="0" smtClean="0">
              <a:latin typeface="Franklin Gothic Book" pitchFamily="34" charset="0"/>
            </a:rPr>
            <a:t> – дошкольники старшей (подготовительной) группы делятся на команды, представляющие определенные группы животных. Работая по данному варианту дети могут составить коллективное письмо или индивидуальные послания</a:t>
          </a:r>
          <a:endParaRPr lang="ru-RU" sz="1600" b="1" dirty="0">
            <a:latin typeface="Franklin Gothic Book" pitchFamily="34" charset="0"/>
          </a:endParaRPr>
        </a:p>
      </dgm:t>
    </dgm:pt>
    <dgm:pt modelId="{49BC5649-6982-4399-9A9E-F9CF02CE0C38}" type="parTrans" cxnId="{73C562A5-DF11-4E26-8A3A-EC8DA89A6144}">
      <dgm:prSet/>
      <dgm:spPr/>
      <dgm:t>
        <a:bodyPr/>
        <a:lstStyle/>
        <a:p>
          <a:endParaRPr lang="ru-RU"/>
        </a:p>
      </dgm:t>
    </dgm:pt>
    <dgm:pt modelId="{5253E172-E104-4E6C-9CC7-5F26DC37ED89}" type="sibTrans" cxnId="{73C562A5-DF11-4E26-8A3A-EC8DA89A6144}">
      <dgm:prSet/>
      <dgm:spPr/>
      <dgm:t>
        <a:bodyPr/>
        <a:lstStyle/>
        <a:p>
          <a:endParaRPr lang="ru-RU"/>
        </a:p>
      </dgm:t>
    </dgm:pt>
    <dgm:pt modelId="{B43A4E63-C758-41FE-8B75-D1AED0C384CF}" type="pres">
      <dgm:prSet presAssocID="{877416A4-1B7E-4389-A72B-CDC08B3D06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9B84A7-EE9C-4E5F-8F14-9EEC88DC471B}" type="pres">
      <dgm:prSet presAssocID="{AF13C5AF-6E3D-4AEE-A000-2426A7241999}" presName="root" presStyleCnt="0"/>
      <dgm:spPr/>
    </dgm:pt>
    <dgm:pt modelId="{77E0C9A8-1A3B-4D89-B0C2-C30A4357EAE9}" type="pres">
      <dgm:prSet presAssocID="{AF13C5AF-6E3D-4AEE-A000-2426A7241999}" presName="rootComposite" presStyleCnt="0"/>
      <dgm:spPr/>
    </dgm:pt>
    <dgm:pt modelId="{3E8E89C0-5EC3-4AB2-967C-874CFC2D2A0E}" type="pres">
      <dgm:prSet presAssocID="{AF13C5AF-6E3D-4AEE-A000-2426A7241999}" presName="rootText" presStyleLbl="node1" presStyleIdx="0" presStyleCnt="1" custScaleX="196924"/>
      <dgm:spPr/>
      <dgm:t>
        <a:bodyPr/>
        <a:lstStyle/>
        <a:p>
          <a:endParaRPr lang="ru-RU"/>
        </a:p>
      </dgm:t>
    </dgm:pt>
    <dgm:pt modelId="{C64B520F-8F92-4CC5-A126-FE5FC5C4BE08}" type="pres">
      <dgm:prSet presAssocID="{AF13C5AF-6E3D-4AEE-A000-2426A7241999}" presName="rootConnector" presStyleLbl="node1" presStyleIdx="0" presStyleCnt="1"/>
      <dgm:spPr/>
      <dgm:t>
        <a:bodyPr/>
        <a:lstStyle/>
        <a:p>
          <a:endParaRPr lang="ru-RU"/>
        </a:p>
      </dgm:t>
    </dgm:pt>
    <dgm:pt modelId="{1CCC6711-FF60-4C57-99CA-E064A054F2BE}" type="pres">
      <dgm:prSet presAssocID="{AF13C5AF-6E3D-4AEE-A000-2426A7241999}" presName="childShape" presStyleCnt="0"/>
      <dgm:spPr/>
    </dgm:pt>
    <dgm:pt modelId="{EF1C308A-FCDA-41B4-82FB-634ADFFD1755}" type="pres">
      <dgm:prSet presAssocID="{3322EC9A-59C2-4CD2-8BC2-75137CB04EA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65BE8C3-5178-4F50-B35F-F00997615224}" type="pres">
      <dgm:prSet presAssocID="{A4AD39AB-C7A1-4CA3-9FB9-73D3AED2A0A0}" presName="childText" presStyleLbl="bgAcc1" presStyleIdx="0" presStyleCnt="2" custScaleX="408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C8F37-CE01-48FC-9B3E-DA3B23C7BB36}" type="pres">
      <dgm:prSet presAssocID="{49BC5649-6982-4399-9A9E-F9CF02CE0C3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8D7C4D6-9310-4827-A9F0-26D540562140}" type="pres">
      <dgm:prSet presAssocID="{0BF0A8B7-99B0-49B3-977E-D14AE51C33FF}" presName="childText" presStyleLbl="bgAcc1" presStyleIdx="1" presStyleCnt="2" custScaleX="410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5A3B5-2250-4CF7-AB92-ECDA31AFA448}" type="presOf" srcId="{A4AD39AB-C7A1-4CA3-9FB9-73D3AED2A0A0}" destId="{865BE8C3-5178-4F50-B35F-F00997615224}" srcOrd="0" destOrd="0" presId="urn:microsoft.com/office/officeart/2005/8/layout/hierarchy3"/>
    <dgm:cxn modelId="{E9EB8505-6666-437E-AC59-14CEE91CB658}" srcId="{877416A4-1B7E-4389-A72B-CDC08B3D0640}" destId="{AF13C5AF-6E3D-4AEE-A000-2426A7241999}" srcOrd="0" destOrd="0" parTransId="{CB6FE568-5654-421C-A5F1-C53D4598524E}" sibTransId="{ED0AA748-CE5F-4609-86B9-A77D211D124F}"/>
    <dgm:cxn modelId="{73C562A5-DF11-4E26-8A3A-EC8DA89A6144}" srcId="{AF13C5AF-6E3D-4AEE-A000-2426A7241999}" destId="{0BF0A8B7-99B0-49B3-977E-D14AE51C33FF}" srcOrd="1" destOrd="0" parTransId="{49BC5649-6982-4399-9A9E-F9CF02CE0C38}" sibTransId="{5253E172-E104-4E6C-9CC7-5F26DC37ED89}"/>
    <dgm:cxn modelId="{F059F651-9EBF-4D45-90D4-7EC610056603}" type="presOf" srcId="{877416A4-1B7E-4389-A72B-CDC08B3D0640}" destId="{B43A4E63-C758-41FE-8B75-D1AED0C384CF}" srcOrd="0" destOrd="0" presId="urn:microsoft.com/office/officeart/2005/8/layout/hierarchy3"/>
    <dgm:cxn modelId="{1625F572-536D-4A26-9709-03A6AB4EED06}" type="presOf" srcId="{3322EC9A-59C2-4CD2-8BC2-75137CB04EA6}" destId="{EF1C308A-FCDA-41B4-82FB-634ADFFD1755}" srcOrd="0" destOrd="0" presId="urn:microsoft.com/office/officeart/2005/8/layout/hierarchy3"/>
    <dgm:cxn modelId="{86D810D9-33B3-43D3-B080-AB9C1E1BE4C7}" type="presOf" srcId="{49BC5649-6982-4399-9A9E-F9CF02CE0C38}" destId="{C9CC8F37-CE01-48FC-9B3E-DA3B23C7BB36}" srcOrd="0" destOrd="0" presId="urn:microsoft.com/office/officeart/2005/8/layout/hierarchy3"/>
    <dgm:cxn modelId="{59F3E31B-3645-4374-B785-DFD6600F84EE}" type="presOf" srcId="{0BF0A8B7-99B0-49B3-977E-D14AE51C33FF}" destId="{B8D7C4D6-9310-4827-A9F0-26D540562140}" srcOrd="0" destOrd="0" presId="urn:microsoft.com/office/officeart/2005/8/layout/hierarchy3"/>
    <dgm:cxn modelId="{92E05AF6-D674-45A2-B833-9706863B7506}" type="presOf" srcId="{AF13C5AF-6E3D-4AEE-A000-2426A7241999}" destId="{C64B520F-8F92-4CC5-A126-FE5FC5C4BE08}" srcOrd="1" destOrd="0" presId="urn:microsoft.com/office/officeart/2005/8/layout/hierarchy3"/>
    <dgm:cxn modelId="{EBD6A4B2-FB26-4273-A30A-8399E7B60EF6}" srcId="{AF13C5AF-6E3D-4AEE-A000-2426A7241999}" destId="{A4AD39AB-C7A1-4CA3-9FB9-73D3AED2A0A0}" srcOrd="0" destOrd="0" parTransId="{3322EC9A-59C2-4CD2-8BC2-75137CB04EA6}" sibTransId="{A5239191-0081-43F5-A237-D81906D0E3B3}"/>
    <dgm:cxn modelId="{F3F2FC76-809E-4A76-9609-D63822D9A105}" type="presOf" srcId="{AF13C5AF-6E3D-4AEE-A000-2426A7241999}" destId="{3E8E89C0-5EC3-4AB2-967C-874CFC2D2A0E}" srcOrd="0" destOrd="0" presId="urn:microsoft.com/office/officeart/2005/8/layout/hierarchy3"/>
    <dgm:cxn modelId="{8E47F9D3-89BF-4D33-A457-AC4E9F870A11}" type="presParOf" srcId="{B43A4E63-C758-41FE-8B75-D1AED0C384CF}" destId="{A69B84A7-EE9C-4E5F-8F14-9EEC88DC471B}" srcOrd="0" destOrd="0" presId="urn:microsoft.com/office/officeart/2005/8/layout/hierarchy3"/>
    <dgm:cxn modelId="{C138DE71-F66F-4A0B-852F-BAAAD4A4A254}" type="presParOf" srcId="{A69B84A7-EE9C-4E5F-8F14-9EEC88DC471B}" destId="{77E0C9A8-1A3B-4D89-B0C2-C30A4357EAE9}" srcOrd="0" destOrd="0" presId="urn:microsoft.com/office/officeart/2005/8/layout/hierarchy3"/>
    <dgm:cxn modelId="{AB8CAB04-D82E-4AE3-8EC9-C75DB5977E88}" type="presParOf" srcId="{77E0C9A8-1A3B-4D89-B0C2-C30A4357EAE9}" destId="{3E8E89C0-5EC3-4AB2-967C-874CFC2D2A0E}" srcOrd="0" destOrd="0" presId="urn:microsoft.com/office/officeart/2005/8/layout/hierarchy3"/>
    <dgm:cxn modelId="{106BDE1C-8B6F-4F97-97B7-F5912AEF03EF}" type="presParOf" srcId="{77E0C9A8-1A3B-4D89-B0C2-C30A4357EAE9}" destId="{C64B520F-8F92-4CC5-A126-FE5FC5C4BE08}" srcOrd="1" destOrd="0" presId="urn:microsoft.com/office/officeart/2005/8/layout/hierarchy3"/>
    <dgm:cxn modelId="{CBD876DC-45A3-43B8-AB44-8978EB636DBD}" type="presParOf" srcId="{A69B84A7-EE9C-4E5F-8F14-9EEC88DC471B}" destId="{1CCC6711-FF60-4C57-99CA-E064A054F2BE}" srcOrd="1" destOrd="0" presId="urn:microsoft.com/office/officeart/2005/8/layout/hierarchy3"/>
    <dgm:cxn modelId="{A6A4217C-EEFE-4744-9C60-18D9DCBC0AFC}" type="presParOf" srcId="{1CCC6711-FF60-4C57-99CA-E064A054F2BE}" destId="{EF1C308A-FCDA-41B4-82FB-634ADFFD1755}" srcOrd="0" destOrd="0" presId="urn:microsoft.com/office/officeart/2005/8/layout/hierarchy3"/>
    <dgm:cxn modelId="{085004E0-4679-4207-BB86-3A24FD4018C9}" type="presParOf" srcId="{1CCC6711-FF60-4C57-99CA-E064A054F2BE}" destId="{865BE8C3-5178-4F50-B35F-F00997615224}" srcOrd="1" destOrd="0" presId="urn:microsoft.com/office/officeart/2005/8/layout/hierarchy3"/>
    <dgm:cxn modelId="{F65A7ADF-292F-4A5C-B7B6-F82897D8F46E}" type="presParOf" srcId="{1CCC6711-FF60-4C57-99CA-E064A054F2BE}" destId="{C9CC8F37-CE01-48FC-9B3E-DA3B23C7BB36}" srcOrd="2" destOrd="0" presId="urn:microsoft.com/office/officeart/2005/8/layout/hierarchy3"/>
    <dgm:cxn modelId="{197B67B7-9F77-4018-B9C0-8AC099F0E914}" type="presParOf" srcId="{1CCC6711-FF60-4C57-99CA-E064A054F2BE}" destId="{B8D7C4D6-9310-4827-A9F0-26D54056214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B5E5E-A227-4104-91C5-2D213C35A3D5}" type="doc">
      <dgm:prSet loTypeId="urn:microsoft.com/office/officeart/2005/8/layout/cycle6" loCatId="relationship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F2A79C2E-235F-4EF8-8545-C0F8B9A1150D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Физическая культура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gm:t>
    </dgm:pt>
    <dgm:pt modelId="{5F75FAC6-4B0F-4602-9CDF-DFAC3623F3D3}" type="parTrans" cxnId="{9454AC1E-B4B0-4EC3-A4CA-AF8A1A9DDC03}">
      <dgm:prSet/>
      <dgm:spPr/>
      <dgm:t>
        <a:bodyPr/>
        <a:lstStyle/>
        <a:p>
          <a:endParaRPr lang="ru-RU"/>
        </a:p>
      </dgm:t>
    </dgm:pt>
    <dgm:pt modelId="{6EC843B9-BA00-4AC3-A53D-4FA979DD9F3E}" type="sibTrans" cxnId="{9454AC1E-B4B0-4EC3-A4CA-AF8A1A9DDC03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36F6A46-9DEA-48D6-B05C-F0A4B4634998}">
      <dgm:prSet phldrT="[Текст]" custT="1"/>
      <dgm:spPr/>
      <dgm:t>
        <a:bodyPr/>
        <a:lstStyle/>
        <a:p>
          <a:r>
            <a:rPr lang="ru-RU" sz="1800" b="1" dirty="0" smtClean="0">
              <a:latin typeface="Franklin Gothic Book" pitchFamily="34" charset="0"/>
            </a:rPr>
            <a:t>Развитие речи</a:t>
          </a:r>
          <a:endParaRPr lang="ru-RU" sz="1800" b="1" dirty="0">
            <a:latin typeface="Franklin Gothic Book" pitchFamily="34" charset="0"/>
          </a:endParaRPr>
        </a:p>
      </dgm:t>
    </dgm:pt>
    <dgm:pt modelId="{187F2A6D-1453-4230-B331-70F63A0CAD43}" type="parTrans" cxnId="{CB53E381-FB0A-4135-B57E-D436882ADD75}">
      <dgm:prSet/>
      <dgm:spPr/>
      <dgm:t>
        <a:bodyPr/>
        <a:lstStyle/>
        <a:p>
          <a:endParaRPr lang="ru-RU"/>
        </a:p>
      </dgm:t>
    </dgm:pt>
    <dgm:pt modelId="{55BB8EE9-58CB-400F-9C68-DB0168D0B096}" type="sibTrans" cxnId="{CB53E381-FB0A-4135-B57E-D436882ADD75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6010249-E220-41A0-99B2-8382DE54AD1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Изобразительная деятельность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gm:t>
    </dgm:pt>
    <dgm:pt modelId="{3BAA9F4F-D28B-451A-BDE4-75AD932C5304}" type="parTrans" cxnId="{D969C3F3-B2DC-465F-A71D-89B4F04D61C8}">
      <dgm:prSet/>
      <dgm:spPr/>
      <dgm:t>
        <a:bodyPr/>
        <a:lstStyle/>
        <a:p>
          <a:endParaRPr lang="ru-RU"/>
        </a:p>
      </dgm:t>
    </dgm:pt>
    <dgm:pt modelId="{B5EB381C-5234-4046-99AF-4CC78573DC69}" type="sibTrans" cxnId="{D969C3F3-B2DC-465F-A71D-89B4F04D61C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9617C31-0E11-4947-8106-E18BEE1DC40B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Проект</a:t>
          </a:r>
          <a:r>
            <a:rPr lang="ru-RU" sz="1200" b="1" dirty="0" smtClean="0">
              <a:latin typeface="Franklin Gothic Book" pitchFamily="34" charset="0"/>
            </a:rPr>
            <a:t> </a:t>
          </a:r>
          <a:endParaRPr lang="ru-RU" sz="1200" b="1" dirty="0">
            <a:latin typeface="Franklin Gothic Book" pitchFamily="34" charset="0"/>
          </a:endParaRPr>
        </a:p>
      </dgm:t>
    </dgm:pt>
    <dgm:pt modelId="{6ADAF721-16A9-498B-9B07-B7B831FD21F9}" type="parTrans" cxnId="{10BA812F-58B1-4BD5-9FD7-2CE35C2F5A86}">
      <dgm:prSet/>
      <dgm:spPr/>
      <dgm:t>
        <a:bodyPr/>
        <a:lstStyle/>
        <a:p>
          <a:endParaRPr lang="ru-RU"/>
        </a:p>
      </dgm:t>
    </dgm:pt>
    <dgm:pt modelId="{1F3C757D-8B6F-4E41-8304-56F4E49F4144}" type="sibTrans" cxnId="{10BA812F-58B1-4BD5-9FD7-2CE35C2F5A86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EB9E6FF-1486-4969-963C-018A3DE03750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Художественный труд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gm:t>
    </dgm:pt>
    <dgm:pt modelId="{F46E3165-228E-4658-8729-32A0ED2F3C88}" type="parTrans" cxnId="{B4DBBD6C-75C7-42A3-BF8A-2014D8F672C9}">
      <dgm:prSet/>
      <dgm:spPr/>
      <dgm:t>
        <a:bodyPr/>
        <a:lstStyle/>
        <a:p>
          <a:endParaRPr lang="ru-RU"/>
        </a:p>
      </dgm:t>
    </dgm:pt>
    <dgm:pt modelId="{C4A732DD-48E0-4962-A0C4-36BCF9695D35}" type="sibTrans" cxnId="{B4DBBD6C-75C7-42A3-BF8A-2014D8F672C9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1545B535-810C-4E37-BFA3-8E7E6158A2C3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Музыкальная деятельность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gm:t>
    </dgm:pt>
    <dgm:pt modelId="{59FD0049-F8E3-4D4F-8C52-CA4F09D4B281}" type="parTrans" cxnId="{CD87DCF3-0372-48FF-AB83-E973DE6AF3BE}">
      <dgm:prSet/>
      <dgm:spPr/>
      <dgm:t>
        <a:bodyPr/>
        <a:lstStyle/>
        <a:p>
          <a:endParaRPr lang="ru-RU"/>
        </a:p>
      </dgm:t>
    </dgm:pt>
    <dgm:pt modelId="{E24B1F92-5240-4FC1-8719-8679E4261C4E}" type="sibTrans" cxnId="{CD87DCF3-0372-48FF-AB83-E973DE6AF3BE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0D93CC3C-E6DA-4CBB-B2C9-DD0947C69E8E}" type="pres">
      <dgm:prSet presAssocID="{12DB5E5E-A227-4104-91C5-2D213C35A3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644C7-78E4-4689-956C-EF59AD8450E2}" type="pres">
      <dgm:prSet presAssocID="{D9617C31-0E11-4947-8106-E18BEE1DC4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1C7B4-413B-43D5-82A5-81A287669F9C}" type="pres">
      <dgm:prSet presAssocID="{D9617C31-0E11-4947-8106-E18BEE1DC40B}" presName="spNode" presStyleCnt="0"/>
      <dgm:spPr/>
    </dgm:pt>
    <dgm:pt modelId="{58913573-5558-4ECB-B976-C6FAAA88EFC0}" type="pres">
      <dgm:prSet presAssocID="{1F3C757D-8B6F-4E41-8304-56F4E49F414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6C320F2-C969-4FA5-BC0F-707DCD9FF6BC}" type="pres">
      <dgm:prSet presAssocID="{F2A79C2E-235F-4EF8-8545-C0F8B9A1150D}" presName="node" presStyleLbl="node1" presStyleIdx="1" presStyleCnt="6" custScaleX="12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3C78A-DF82-4B0B-97EF-05174D8F5406}" type="pres">
      <dgm:prSet presAssocID="{F2A79C2E-235F-4EF8-8545-C0F8B9A1150D}" presName="spNode" presStyleCnt="0"/>
      <dgm:spPr/>
    </dgm:pt>
    <dgm:pt modelId="{2E9233A9-35D9-49D2-A508-6C9A0F682936}" type="pres">
      <dgm:prSet presAssocID="{6EC843B9-BA00-4AC3-A53D-4FA979DD9F3E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D0A9C7A-EFBA-4F2C-B304-78E2FCD49763}" type="pres">
      <dgm:prSet presAssocID="{436F6A46-9DEA-48D6-B05C-F0A4B4634998}" presName="node" presStyleLbl="node1" presStyleIdx="2" presStyleCnt="6" custScaleX="126142" custRadScaleRad="97828" custRadScaleInc="-1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90669-CFC8-42B4-9DE4-D5355C1E8608}" type="pres">
      <dgm:prSet presAssocID="{436F6A46-9DEA-48D6-B05C-F0A4B4634998}" presName="spNode" presStyleCnt="0"/>
      <dgm:spPr/>
    </dgm:pt>
    <dgm:pt modelId="{F16C1F1C-91BF-4948-8AA1-14C4D0850BFC}" type="pres">
      <dgm:prSet presAssocID="{55BB8EE9-58CB-400F-9C68-DB0168D0B09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1F5A5EF2-DA15-44D9-A05A-2A2ECBEAE465}" type="pres">
      <dgm:prSet presAssocID="{16010249-E220-41A0-99B2-8382DE54AD15}" presName="node" presStyleLbl="node1" presStyleIdx="3" presStyleCnt="6" custScaleX="126027" custRadScaleRad="100036" custRadScaleInc="-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F1BC3-D396-4019-904D-0B53B7B7170B}" type="pres">
      <dgm:prSet presAssocID="{16010249-E220-41A0-99B2-8382DE54AD15}" presName="spNode" presStyleCnt="0"/>
      <dgm:spPr/>
    </dgm:pt>
    <dgm:pt modelId="{58DBD017-8577-4BE1-A470-259B3F4F4088}" type="pres">
      <dgm:prSet presAssocID="{B5EB381C-5234-4046-99AF-4CC78573DC6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B4EDEEC-8891-4DD1-9746-0D9A4CB4203E}" type="pres">
      <dgm:prSet presAssocID="{DEB9E6FF-1486-4969-963C-018A3DE03750}" presName="node" presStyleLbl="node1" presStyleIdx="4" presStyleCnt="6" custScaleX="134184" custRadScaleRad="97415" custRadScaleInc="13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D6341-75BA-4317-9DA9-8E99BE922854}" type="pres">
      <dgm:prSet presAssocID="{DEB9E6FF-1486-4969-963C-018A3DE03750}" presName="spNode" presStyleCnt="0"/>
      <dgm:spPr/>
    </dgm:pt>
    <dgm:pt modelId="{B182155E-E0D4-49F3-A995-72099A7880CF}" type="pres">
      <dgm:prSet presAssocID="{C4A732DD-48E0-4962-A0C4-36BCF9695D35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2FF5FCA-FE7B-4129-9E42-0CBC3AD14712}" type="pres">
      <dgm:prSet presAssocID="{1545B535-810C-4E37-BFA3-8E7E6158A2C3}" presName="node" presStyleLbl="node1" presStyleIdx="5" presStyleCnt="6" custScaleX="12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5EE9-D44F-48D1-9355-FDC7E4CB1B72}" type="pres">
      <dgm:prSet presAssocID="{1545B535-810C-4E37-BFA3-8E7E6158A2C3}" presName="spNode" presStyleCnt="0"/>
      <dgm:spPr/>
    </dgm:pt>
    <dgm:pt modelId="{276BDAEE-7FE9-4AC3-9F02-3C5634BF3249}" type="pres">
      <dgm:prSet presAssocID="{E24B1F92-5240-4FC1-8719-8679E4261C4E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0E8B118E-9D96-4BC1-9534-C5158E187F12}" type="presOf" srcId="{E24B1F92-5240-4FC1-8719-8679E4261C4E}" destId="{276BDAEE-7FE9-4AC3-9F02-3C5634BF3249}" srcOrd="0" destOrd="0" presId="urn:microsoft.com/office/officeart/2005/8/layout/cycle6"/>
    <dgm:cxn modelId="{B4DBBD6C-75C7-42A3-BF8A-2014D8F672C9}" srcId="{12DB5E5E-A227-4104-91C5-2D213C35A3D5}" destId="{DEB9E6FF-1486-4969-963C-018A3DE03750}" srcOrd="4" destOrd="0" parTransId="{F46E3165-228E-4658-8729-32A0ED2F3C88}" sibTransId="{C4A732DD-48E0-4962-A0C4-36BCF9695D35}"/>
    <dgm:cxn modelId="{AB34CDBB-FD8C-485D-BCAC-1ED583FF9E68}" type="presOf" srcId="{F2A79C2E-235F-4EF8-8545-C0F8B9A1150D}" destId="{06C320F2-C969-4FA5-BC0F-707DCD9FF6BC}" srcOrd="0" destOrd="0" presId="urn:microsoft.com/office/officeart/2005/8/layout/cycle6"/>
    <dgm:cxn modelId="{CB53E381-FB0A-4135-B57E-D436882ADD75}" srcId="{12DB5E5E-A227-4104-91C5-2D213C35A3D5}" destId="{436F6A46-9DEA-48D6-B05C-F0A4B4634998}" srcOrd="2" destOrd="0" parTransId="{187F2A6D-1453-4230-B331-70F63A0CAD43}" sibTransId="{55BB8EE9-58CB-400F-9C68-DB0168D0B096}"/>
    <dgm:cxn modelId="{5F5A3D99-A7F7-4442-A949-15A7D52F3384}" type="presOf" srcId="{B5EB381C-5234-4046-99AF-4CC78573DC69}" destId="{58DBD017-8577-4BE1-A470-259B3F4F4088}" srcOrd="0" destOrd="0" presId="urn:microsoft.com/office/officeart/2005/8/layout/cycle6"/>
    <dgm:cxn modelId="{D0D58D81-117B-4CC2-B9DB-DF867867AB34}" type="presOf" srcId="{DEB9E6FF-1486-4969-963C-018A3DE03750}" destId="{2B4EDEEC-8891-4DD1-9746-0D9A4CB4203E}" srcOrd="0" destOrd="0" presId="urn:microsoft.com/office/officeart/2005/8/layout/cycle6"/>
    <dgm:cxn modelId="{078450D0-4AF1-4195-A99A-627FB8A0CD67}" type="presOf" srcId="{16010249-E220-41A0-99B2-8382DE54AD15}" destId="{1F5A5EF2-DA15-44D9-A05A-2A2ECBEAE465}" srcOrd="0" destOrd="0" presId="urn:microsoft.com/office/officeart/2005/8/layout/cycle6"/>
    <dgm:cxn modelId="{D969C3F3-B2DC-465F-A71D-89B4F04D61C8}" srcId="{12DB5E5E-A227-4104-91C5-2D213C35A3D5}" destId="{16010249-E220-41A0-99B2-8382DE54AD15}" srcOrd="3" destOrd="0" parTransId="{3BAA9F4F-D28B-451A-BDE4-75AD932C5304}" sibTransId="{B5EB381C-5234-4046-99AF-4CC78573DC69}"/>
    <dgm:cxn modelId="{9454AC1E-B4B0-4EC3-A4CA-AF8A1A9DDC03}" srcId="{12DB5E5E-A227-4104-91C5-2D213C35A3D5}" destId="{F2A79C2E-235F-4EF8-8545-C0F8B9A1150D}" srcOrd="1" destOrd="0" parTransId="{5F75FAC6-4B0F-4602-9CDF-DFAC3623F3D3}" sibTransId="{6EC843B9-BA00-4AC3-A53D-4FA979DD9F3E}"/>
    <dgm:cxn modelId="{4F165BEB-5E08-493E-AA05-CBDD658CAAE4}" type="presOf" srcId="{C4A732DD-48E0-4962-A0C4-36BCF9695D35}" destId="{B182155E-E0D4-49F3-A995-72099A7880CF}" srcOrd="0" destOrd="0" presId="urn:microsoft.com/office/officeart/2005/8/layout/cycle6"/>
    <dgm:cxn modelId="{246B61EE-740B-4874-8D21-8DF304871190}" type="presOf" srcId="{1545B535-810C-4E37-BFA3-8E7E6158A2C3}" destId="{D2FF5FCA-FE7B-4129-9E42-0CBC3AD14712}" srcOrd="0" destOrd="0" presId="urn:microsoft.com/office/officeart/2005/8/layout/cycle6"/>
    <dgm:cxn modelId="{1F41DF8F-1C1B-4484-BE01-44F704D5C619}" type="presOf" srcId="{6EC843B9-BA00-4AC3-A53D-4FA979DD9F3E}" destId="{2E9233A9-35D9-49D2-A508-6C9A0F682936}" srcOrd="0" destOrd="0" presId="urn:microsoft.com/office/officeart/2005/8/layout/cycle6"/>
    <dgm:cxn modelId="{10BA812F-58B1-4BD5-9FD7-2CE35C2F5A86}" srcId="{12DB5E5E-A227-4104-91C5-2D213C35A3D5}" destId="{D9617C31-0E11-4947-8106-E18BEE1DC40B}" srcOrd="0" destOrd="0" parTransId="{6ADAF721-16A9-498B-9B07-B7B831FD21F9}" sibTransId="{1F3C757D-8B6F-4E41-8304-56F4E49F4144}"/>
    <dgm:cxn modelId="{12B8B260-BBCF-4EA4-98B2-FEE9C4001470}" type="presOf" srcId="{D9617C31-0E11-4947-8106-E18BEE1DC40B}" destId="{776644C7-78E4-4689-956C-EF59AD8450E2}" srcOrd="0" destOrd="0" presId="urn:microsoft.com/office/officeart/2005/8/layout/cycle6"/>
    <dgm:cxn modelId="{70C9DB33-58A7-4E5A-9408-E42F62745409}" type="presOf" srcId="{1F3C757D-8B6F-4E41-8304-56F4E49F4144}" destId="{58913573-5558-4ECB-B976-C6FAAA88EFC0}" srcOrd="0" destOrd="0" presId="urn:microsoft.com/office/officeart/2005/8/layout/cycle6"/>
    <dgm:cxn modelId="{CD87DCF3-0372-48FF-AB83-E973DE6AF3BE}" srcId="{12DB5E5E-A227-4104-91C5-2D213C35A3D5}" destId="{1545B535-810C-4E37-BFA3-8E7E6158A2C3}" srcOrd="5" destOrd="0" parTransId="{59FD0049-F8E3-4D4F-8C52-CA4F09D4B281}" sibTransId="{E24B1F92-5240-4FC1-8719-8679E4261C4E}"/>
    <dgm:cxn modelId="{3E612AF1-CF6A-4E4A-A700-679E37DA2613}" type="presOf" srcId="{12DB5E5E-A227-4104-91C5-2D213C35A3D5}" destId="{0D93CC3C-E6DA-4CBB-B2C9-DD0947C69E8E}" srcOrd="0" destOrd="0" presId="urn:microsoft.com/office/officeart/2005/8/layout/cycle6"/>
    <dgm:cxn modelId="{2202ED28-8E2B-49CC-9E47-8847343C8FF5}" type="presOf" srcId="{55BB8EE9-58CB-400F-9C68-DB0168D0B096}" destId="{F16C1F1C-91BF-4948-8AA1-14C4D0850BFC}" srcOrd="0" destOrd="0" presId="urn:microsoft.com/office/officeart/2005/8/layout/cycle6"/>
    <dgm:cxn modelId="{B251F0DC-EF88-4890-B7DF-17ADB7A876E6}" type="presOf" srcId="{436F6A46-9DEA-48D6-B05C-F0A4B4634998}" destId="{5D0A9C7A-EFBA-4F2C-B304-78E2FCD49763}" srcOrd="0" destOrd="0" presId="urn:microsoft.com/office/officeart/2005/8/layout/cycle6"/>
    <dgm:cxn modelId="{BD3110DC-2BD6-4948-B5BC-BFD95933214E}" type="presParOf" srcId="{0D93CC3C-E6DA-4CBB-B2C9-DD0947C69E8E}" destId="{776644C7-78E4-4689-956C-EF59AD8450E2}" srcOrd="0" destOrd="0" presId="urn:microsoft.com/office/officeart/2005/8/layout/cycle6"/>
    <dgm:cxn modelId="{39B048D6-26C9-4E56-9DBE-D41F1004D9B7}" type="presParOf" srcId="{0D93CC3C-E6DA-4CBB-B2C9-DD0947C69E8E}" destId="{CA21C7B4-413B-43D5-82A5-81A287669F9C}" srcOrd="1" destOrd="0" presId="urn:microsoft.com/office/officeart/2005/8/layout/cycle6"/>
    <dgm:cxn modelId="{CF9B33A7-BE34-49C9-8A2D-1C4836A58CAF}" type="presParOf" srcId="{0D93CC3C-E6DA-4CBB-B2C9-DD0947C69E8E}" destId="{58913573-5558-4ECB-B976-C6FAAA88EFC0}" srcOrd="2" destOrd="0" presId="urn:microsoft.com/office/officeart/2005/8/layout/cycle6"/>
    <dgm:cxn modelId="{59C48AEF-AF72-444B-B936-8E331ED6EC26}" type="presParOf" srcId="{0D93CC3C-E6DA-4CBB-B2C9-DD0947C69E8E}" destId="{06C320F2-C969-4FA5-BC0F-707DCD9FF6BC}" srcOrd="3" destOrd="0" presId="urn:microsoft.com/office/officeart/2005/8/layout/cycle6"/>
    <dgm:cxn modelId="{70713A4B-59EB-4A44-8118-A8A7D0B51E15}" type="presParOf" srcId="{0D93CC3C-E6DA-4CBB-B2C9-DD0947C69E8E}" destId="{7323C78A-DF82-4B0B-97EF-05174D8F5406}" srcOrd="4" destOrd="0" presId="urn:microsoft.com/office/officeart/2005/8/layout/cycle6"/>
    <dgm:cxn modelId="{928D9EFE-1756-46FF-A74A-F3AE5DE46EBA}" type="presParOf" srcId="{0D93CC3C-E6DA-4CBB-B2C9-DD0947C69E8E}" destId="{2E9233A9-35D9-49D2-A508-6C9A0F682936}" srcOrd="5" destOrd="0" presId="urn:microsoft.com/office/officeart/2005/8/layout/cycle6"/>
    <dgm:cxn modelId="{C4F95336-5FD4-4992-B73A-587728500B86}" type="presParOf" srcId="{0D93CC3C-E6DA-4CBB-B2C9-DD0947C69E8E}" destId="{5D0A9C7A-EFBA-4F2C-B304-78E2FCD49763}" srcOrd="6" destOrd="0" presId="urn:microsoft.com/office/officeart/2005/8/layout/cycle6"/>
    <dgm:cxn modelId="{B62C55E6-AA0F-4846-8211-0A080D1BCE3C}" type="presParOf" srcId="{0D93CC3C-E6DA-4CBB-B2C9-DD0947C69E8E}" destId="{9C690669-CFC8-42B4-9DE4-D5355C1E8608}" srcOrd="7" destOrd="0" presId="urn:microsoft.com/office/officeart/2005/8/layout/cycle6"/>
    <dgm:cxn modelId="{090304C9-AF25-4AEF-A932-D17BBC19662E}" type="presParOf" srcId="{0D93CC3C-E6DA-4CBB-B2C9-DD0947C69E8E}" destId="{F16C1F1C-91BF-4948-8AA1-14C4D0850BFC}" srcOrd="8" destOrd="0" presId="urn:microsoft.com/office/officeart/2005/8/layout/cycle6"/>
    <dgm:cxn modelId="{415ECAFE-BECD-4EF6-B43B-5689D7C94C52}" type="presParOf" srcId="{0D93CC3C-E6DA-4CBB-B2C9-DD0947C69E8E}" destId="{1F5A5EF2-DA15-44D9-A05A-2A2ECBEAE465}" srcOrd="9" destOrd="0" presId="urn:microsoft.com/office/officeart/2005/8/layout/cycle6"/>
    <dgm:cxn modelId="{6CE7B579-01E3-40BB-96D9-E42E175EEEC9}" type="presParOf" srcId="{0D93CC3C-E6DA-4CBB-B2C9-DD0947C69E8E}" destId="{577F1BC3-D396-4019-904D-0B53B7B7170B}" srcOrd="10" destOrd="0" presId="urn:microsoft.com/office/officeart/2005/8/layout/cycle6"/>
    <dgm:cxn modelId="{0EA2A685-92F3-4F74-A225-C86A24F624E8}" type="presParOf" srcId="{0D93CC3C-E6DA-4CBB-B2C9-DD0947C69E8E}" destId="{58DBD017-8577-4BE1-A470-259B3F4F4088}" srcOrd="11" destOrd="0" presId="urn:microsoft.com/office/officeart/2005/8/layout/cycle6"/>
    <dgm:cxn modelId="{ACDC1AFB-5C05-4C79-B533-C50499DFC03A}" type="presParOf" srcId="{0D93CC3C-E6DA-4CBB-B2C9-DD0947C69E8E}" destId="{2B4EDEEC-8891-4DD1-9746-0D9A4CB4203E}" srcOrd="12" destOrd="0" presId="urn:microsoft.com/office/officeart/2005/8/layout/cycle6"/>
    <dgm:cxn modelId="{CD3D6AFA-9FF7-480C-9189-AC520F881565}" type="presParOf" srcId="{0D93CC3C-E6DA-4CBB-B2C9-DD0947C69E8E}" destId="{872D6341-75BA-4317-9DA9-8E99BE922854}" srcOrd="13" destOrd="0" presId="urn:microsoft.com/office/officeart/2005/8/layout/cycle6"/>
    <dgm:cxn modelId="{BD1457C0-3645-4DD0-894E-6702568394DD}" type="presParOf" srcId="{0D93CC3C-E6DA-4CBB-B2C9-DD0947C69E8E}" destId="{B182155E-E0D4-49F3-A995-72099A7880CF}" srcOrd="14" destOrd="0" presId="urn:microsoft.com/office/officeart/2005/8/layout/cycle6"/>
    <dgm:cxn modelId="{6DCA25CD-32D8-49EF-9501-C418AD6E33F2}" type="presParOf" srcId="{0D93CC3C-E6DA-4CBB-B2C9-DD0947C69E8E}" destId="{D2FF5FCA-FE7B-4129-9E42-0CBC3AD14712}" srcOrd="15" destOrd="0" presId="urn:microsoft.com/office/officeart/2005/8/layout/cycle6"/>
    <dgm:cxn modelId="{02A89F90-DED4-4AAE-884C-DA4EC77E538C}" type="presParOf" srcId="{0D93CC3C-E6DA-4CBB-B2C9-DD0947C69E8E}" destId="{B2EC5EE9-D44F-48D1-9355-FDC7E4CB1B72}" srcOrd="16" destOrd="0" presId="urn:microsoft.com/office/officeart/2005/8/layout/cycle6"/>
    <dgm:cxn modelId="{3887B903-3378-46DB-B9DB-ED270951FA1B}" type="presParOf" srcId="{0D93CC3C-E6DA-4CBB-B2C9-DD0947C69E8E}" destId="{276BDAEE-7FE9-4AC3-9F02-3C5634BF324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D60F2-6B55-4E73-BE54-F7B47D262BDC}" type="doc">
      <dgm:prSet loTypeId="urn:microsoft.com/office/officeart/2005/8/layout/orgChart1" loCatId="hierarchy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CA5B4E3A-C8D7-4EBA-B014-38475EFFC45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Экологические проекты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gm:t>
    </dgm:pt>
    <dgm:pt modelId="{6164CCF4-64D2-4A6A-9976-8DF84055C65C}" type="parTrans" cxnId="{F6174484-2874-40CE-AC26-A087BE3D3875}">
      <dgm:prSet/>
      <dgm:spPr/>
      <dgm:t>
        <a:bodyPr/>
        <a:lstStyle/>
        <a:p>
          <a:endParaRPr lang="ru-RU"/>
        </a:p>
      </dgm:t>
    </dgm:pt>
    <dgm:pt modelId="{21090BCD-C2D2-46CD-8B8C-BBE82A09EAC6}" type="sibTrans" cxnId="{F6174484-2874-40CE-AC26-A087BE3D3875}">
      <dgm:prSet/>
      <dgm:spPr/>
      <dgm:t>
        <a:bodyPr/>
        <a:lstStyle/>
        <a:p>
          <a:endParaRPr lang="ru-RU"/>
        </a:p>
      </dgm:t>
    </dgm:pt>
    <dgm:pt modelId="{585437B9-CAF5-4DFC-9300-A5F2E7C14C8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Краткосрочные</a:t>
          </a:r>
          <a:r>
            <a:rPr lang="ru-RU" dirty="0" smtClean="0"/>
            <a:t> </a:t>
          </a:r>
          <a:endParaRPr lang="ru-RU" dirty="0"/>
        </a:p>
      </dgm:t>
    </dgm:pt>
    <dgm:pt modelId="{9F2BD1D2-FA7E-4334-A5EB-F432CBEA7196}" type="parTrans" cxnId="{1BE279F8-E27E-45D2-AE17-7EAC53BF9B09}">
      <dgm:prSet/>
      <dgm:spPr/>
      <dgm:t>
        <a:bodyPr/>
        <a:lstStyle/>
        <a:p>
          <a:endParaRPr lang="ru-RU"/>
        </a:p>
      </dgm:t>
    </dgm:pt>
    <dgm:pt modelId="{FBD8B0D3-54DA-4681-B514-E4335F035C65}" type="sibTrans" cxnId="{1BE279F8-E27E-45D2-AE17-7EAC53BF9B09}">
      <dgm:prSet/>
      <dgm:spPr/>
      <dgm:t>
        <a:bodyPr/>
        <a:lstStyle/>
        <a:p>
          <a:endParaRPr lang="ru-RU"/>
        </a:p>
      </dgm:t>
    </dgm:pt>
    <dgm:pt modelId="{E58FFD45-DD5D-4612-AA7F-E6E7C806045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Долгосрочные</a:t>
          </a:r>
          <a:r>
            <a:rPr lang="ru-RU" dirty="0" smtClean="0"/>
            <a:t> </a:t>
          </a:r>
          <a:endParaRPr lang="ru-RU" dirty="0"/>
        </a:p>
      </dgm:t>
    </dgm:pt>
    <dgm:pt modelId="{D0254562-3669-4B01-A2E8-D2BF999541B9}" type="parTrans" cxnId="{60AE8F43-7498-4300-AC61-759BB44139D4}">
      <dgm:prSet/>
      <dgm:spPr/>
      <dgm:t>
        <a:bodyPr/>
        <a:lstStyle/>
        <a:p>
          <a:endParaRPr lang="ru-RU"/>
        </a:p>
      </dgm:t>
    </dgm:pt>
    <dgm:pt modelId="{EE5875B1-2DDD-49E2-A584-1370A9AA2611}" type="sibTrans" cxnId="{60AE8F43-7498-4300-AC61-759BB44139D4}">
      <dgm:prSet/>
      <dgm:spPr/>
      <dgm:t>
        <a:bodyPr/>
        <a:lstStyle/>
        <a:p>
          <a:endParaRPr lang="ru-RU"/>
        </a:p>
      </dgm:t>
    </dgm:pt>
    <dgm:pt modelId="{1EEACBD1-89EB-4322-A28C-86C93B4F954D}" type="pres">
      <dgm:prSet presAssocID="{A6CD60F2-6B55-4E73-BE54-F7B47D262B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7E918A-9EC1-4835-8E3A-3DCD90910273}" type="pres">
      <dgm:prSet presAssocID="{CA5B4E3A-C8D7-4EBA-B014-38475EFFC45F}" presName="hierRoot1" presStyleCnt="0">
        <dgm:presLayoutVars>
          <dgm:hierBranch val="init"/>
        </dgm:presLayoutVars>
      </dgm:prSet>
      <dgm:spPr/>
    </dgm:pt>
    <dgm:pt modelId="{D69B0B21-FC47-478A-84AB-D23401A34395}" type="pres">
      <dgm:prSet presAssocID="{CA5B4E3A-C8D7-4EBA-B014-38475EFFC45F}" presName="rootComposite1" presStyleCnt="0"/>
      <dgm:spPr/>
    </dgm:pt>
    <dgm:pt modelId="{E2060617-FCD4-40E8-95D5-068F9A7CA364}" type="pres">
      <dgm:prSet presAssocID="{CA5B4E3A-C8D7-4EBA-B014-38475EFFC45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C8B5C1-F66C-401C-8F16-916ED0FC01AA}" type="pres">
      <dgm:prSet presAssocID="{CA5B4E3A-C8D7-4EBA-B014-38475EFFC4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3D7DF50-81CF-4E94-9307-7940132A68CF}" type="pres">
      <dgm:prSet presAssocID="{CA5B4E3A-C8D7-4EBA-B014-38475EFFC45F}" presName="hierChild2" presStyleCnt="0"/>
      <dgm:spPr/>
    </dgm:pt>
    <dgm:pt modelId="{0B977015-3E1A-4B06-A9DD-3AAC44D951D0}" type="pres">
      <dgm:prSet presAssocID="{9F2BD1D2-FA7E-4334-A5EB-F432CBEA719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39F086A-5EF6-41B3-B92D-68F12D8DA948}" type="pres">
      <dgm:prSet presAssocID="{585437B9-CAF5-4DFC-9300-A5F2E7C14C8C}" presName="hierRoot2" presStyleCnt="0">
        <dgm:presLayoutVars>
          <dgm:hierBranch val="init"/>
        </dgm:presLayoutVars>
      </dgm:prSet>
      <dgm:spPr/>
    </dgm:pt>
    <dgm:pt modelId="{EAD2AB3E-EAE9-4147-B666-5390FE5AD794}" type="pres">
      <dgm:prSet presAssocID="{585437B9-CAF5-4DFC-9300-A5F2E7C14C8C}" presName="rootComposite" presStyleCnt="0"/>
      <dgm:spPr/>
    </dgm:pt>
    <dgm:pt modelId="{CE65C0A1-05DC-413D-B179-3DAA240AC397}" type="pres">
      <dgm:prSet presAssocID="{585437B9-CAF5-4DFC-9300-A5F2E7C14C8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62296A-5850-4549-A45C-3E45A19CCF3D}" type="pres">
      <dgm:prSet presAssocID="{585437B9-CAF5-4DFC-9300-A5F2E7C14C8C}" presName="rootConnector" presStyleLbl="node2" presStyleIdx="0" presStyleCnt="2"/>
      <dgm:spPr/>
      <dgm:t>
        <a:bodyPr/>
        <a:lstStyle/>
        <a:p>
          <a:endParaRPr lang="ru-RU"/>
        </a:p>
      </dgm:t>
    </dgm:pt>
    <dgm:pt modelId="{7E82868F-8B95-40B0-9E7D-BE402B167CCF}" type="pres">
      <dgm:prSet presAssocID="{585437B9-CAF5-4DFC-9300-A5F2E7C14C8C}" presName="hierChild4" presStyleCnt="0"/>
      <dgm:spPr/>
    </dgm:pt>
    <dgm:pt modelId="{F63A3B01-04B8-4F79-BABD-5BD82C030975}" type="pres">
      <dgm:prSet presAssocID="{585437B9-CAF5-4DFC-9300-A5F2E7C14C8C}" presName="hierChild5" presStyleCnt="0"/>
      <dgm:spPr/>
    </dgm:pt>
    <dgm:pt modelId="{B82E6AF6-55A8-42E5-9620-A8ED5F29F760}" type="pres">
      <dgm:prSet presAssocID="{D0254562-3669-4B01-A2E8-D2BF999541B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B5457DF-184F-4BE5-BB70-EB92E3831C54}" type="pres">
      <dgm:prSet presAssocID="{E58FFD45-DD5D-4612-AA7F-E6E7C8060453}" presName="hierRoot2" presStyleCnt="0">
        <dgm:presLayoutVars>
          <dgm:hierBranch val="init"/>
        </dgm:presLayoutVars>
      </dgm:prSet>
      <dgm:spPr/>
    </dgm:pt>
    <dgm:pt modelId="{5DFAA113-4427-4EA3-9C82-9BAA1E3F7634}" type="pres">
      <dgm:prSet presAssocID="{E58FFD45-DD5D-4612-AA7F-E6E7C8060453}" presName="rootComposite" presStyleCnt="0"/>
      <dgm:spPr/>
    </dgm:pt>
    <dgm:pt modelId="{09FF2B6C-54CC-4D09-85E3-2E88BD31FD3A}" type="pres">
      <dgm:prSet presAssocID="{E58FFD45-DD5D-4612-AA7F-E6E7C806045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FC2A0F-B030-4C1E-9354-7603D54074AC}" type="pres">
      <dgm:prSet presAssocID="{E58FFD45-DD5D-4612-AA7F-E6E7C8060453}" presName="rootConnector" presStyleLbl="node2" presStyleIdx="1" presStyleCnt="2"/>
      <dgm:spPr/>
      <dgm:t>
        <a:bodyPr/>
        <a:lstStyle/>
        <a:p>
          <a:endParaRPr lang="ru-RU"/>
        </a:p>
      </dgm:t>
    </dgm:pt>
    <dgm:pt modelId="{6ADA28EC-C70F-4D42-89C7-C5BEDB3E1ADB}" type="pres">
      <dgm:prSet presAssocID="{E58FFD45-DD5D-4612-AA7F-E6E7C8060453}" presName="hierChild4" presStyleCnt="0"/>
      <dgm:spPr/>
    </dgm:pt>
    <dgm:pt modelId="{A8AFAA23-CC23-475E-B47E-C48DB30F92A6}" type="pres">
      <dgm:prSet presAssocID="{E58FFD45-DD5D-4612-AA7F-E6E7C8060453}" presName="hierChild5" presStyleCnt="0"/>
      <dgm:spPr/>
    </dgm:pt>
    <dgm:pt modelId="{7740F039-6BB8-437D-AB85-950E0EA32313}" type="pres">
      <dgm:prSet presAssocID="{CA5B4E3A-C8D7-4EBA-B014-38475EFFC45F}" presName="hierChild3" presStyleCnt="0"/>
      <dgm:spPr/>
    </dgm:pt>
  </dgm:ptLst>
  <dgm:cxnLst>
    <dgm:cxn modelId="{D1F89CEC-F2B1-4706-9E16-2BDA755CC40E}" type="presOf" srcId="{D0254562-3669-4B01-A2E8-D2BF999541B9}" destId="{B82E6AF6-55A8-42E5-9620-A8ED5F29F760}" srcOrd="0" destOrd="0" presId="urn:microsoft.com/office/officeart/2005/8/layout/orgChart1"/>
    <dgm:cxn modelId="{1BE279F8-E27E-45D2-AE17-7EAC53BF9B09}" srcId="{CA5B4E3A-C8D7-4EBA-B014-38475EFFC45F}" destId="{585437B9-CAF5-4DFC-9300-A5F2E7C14C8C}" srcOrd="0" destOrd="0" parTransId="{9F2BD1D2-FA7E-4334-A5EB-F432CBEA7196}" sibTransId="{FBD8B0D3-54DA-4681-B514-E4335F035C65}"/>
    <dgm:cxn modelId="{6E98752E-0ADD-445A-AB9E-50EC8CE578D4}" type="presOf" srcId="{585437B9-CAF5-4DFC-9300-A5F2E7C14C8C}" destId="{EA62296A-5850-4549-A45C-3E45A19CCF3D}" srcOrd="1" destOrd="0" presId="urn:microsoft.com/office/officeart/2005/8/layout/orgChart1"/>
    <dgm:cxn modelId="{60AE8F43-7498-4300-AC61-759BB44139D4}" srcId="{CA5B4E3A-C8D7-4EBA-B014-38475EFFC45F}" destId="{E58FFD45-DD5D-4612-AA7F-E6E7C8060453}" srcOrd="1" destOrd="0" parTransId="{D0254562-3669-4B01-A2E8-D2BF999541B9}" sibTransId="{EE5875B1-2DDD-49E2-A584-1370A9AA2611}"/>
    <dgm:cxn modelId="{F5B4F5F5-3624-47AF-86CA-3E36CB76FF23}" type="presOf" srcId="{CA5B4E3A-C8D7-4EBA-B014-38475EFFC45F}" destId="{EDC8B5C1-F66C-401C-8F16-916ED0FC01AA}" srcOrd="1" destOrd="0" presId="urn:microsoft.com/office/officeart/2005/8/layout/orgChart1"/>
    <dgm:cxn modelId="{EA6BA409-2C23-4C9C-AC6A-0AFAA5529B3F}" type="presOf" srcId="{9F2BD1D2-FA7E-4334-A5EB-F432CBEA7196}" destId="{0B977015-3E1A-4B06-A9DD-3AAC44D951D0}" srcOrd="0" destOrd="0" presId="urn:microsoft.com/office/officeart/2005/8/layout/orgChart1"/>
    <dgm:cxn modelId="{6D0B05A4-DA35-404F-B674-9614FBEBF690}" type="presOf" srcId="{E58FFD45-DD5D-4612-AA7F-E6E7C8060453}" destId="{9EFC2A0F-B030-4C1E-9354-7603D54074AC}" srcOrd="1" destOrd="0" presId="urn:microsoft.com/office/officeart/2005/8/layout/orgChart1"/>
    <dgm:cxn modelId="{57AC0A1C-7A28-40FD-9650-9517EED9CC2A}" type="presOf" srcId="{585437B9-CAF5-4DFC-9300-A5F2E7C14C8C}" destId="{CE65C0A1-05DC-413D-B179-3DAA240AC397}" srcOrd="0" destOrd="0" presId="urn:microsoft.com/office/officeart/2005/8/layout/orgChart1"/>
    <dgm:cxn modelId="{E66A0223-E7DB-4A91-A225-D3D91D988585}" type="presOf" srcId="{E58FFD45-DD5D-4612-AA7F-E6E7C8060453}" destId="{09FF2B6C-54CC-4D09-85E3-2E88BD31FD3A}" srcOrd="0" destOrd="0" presId="urn:microsoft.com/office/officeart/2005/8/layout/orgChart1"/>
    <dgm:cxn modelId="{CAFBB9B8-5452-438C-BBD4-2683F4E763BA}" type="presOf" srcId="{CA5B4E3A-C8D7-4EBA-B014-38475EFFC45F}" destId="{E2060617-FCD4-40E8-95D5-068F9A7CA364}" srcOrd="0" destOrd="0" presId="urn:microsoft.com/office/officeart/2005/8/layout/orgChart1"/>
    <dgm:cxn modelId="{F6174484-2874-40CE-AC26-A087BE3D3875}" srcId="{A6CD60F2-6B55-4E73-BE54-F7B47D262BDC}" destId="{CA5B4E3A-C8D7-4EBA-B014-38475EFFC45F}" srcOrd="0" destOrd="0" parTransId="{6164CCF4-64D2-4A6A-9976-8DF84055C65C}" sibTransId="{21090BCD-C2D2-46CD-8B8C-BBE82A09EAC6}"/>
    <dgm:cxn modelId="{2BA36714-B1D4-4981-911D-D7B4D542DF45}" type="presOf" srcId="{A6CD60F2-6B55-4E73-BE54-F7B47D262BDC}" destId="{1EEACBD1-89EB-4322-A28C-86C93B4F954D}" srcOrd="0" destOrd="0" presId="urn:microsoft.com/office/officeart/2005/8/layout/orgChart1"/>
    <dgm:cxn modelId="{01A5E183-1209-4BE9-AF85-FC7989F5A392}" type="presParOf" srcId="{1EEACBD1-89EB-4322-A28C-86C93B4F954D}" destId="{AC7E918A-9EC1-4835-8E3A-3DCD90910273}" srcOrd="0" destOrd="0" presId="urn:microsoft.com/office/officeart/2005/8/layout/orgChart1"/>
    <dgm:cxn modelId="{40C6CF58-60AA-4211-B6A3-DFC5A1512AAE}" type="presParOf" srcId="{AC7E918A-9EC1-4835-8E3A-3DCD90910273}" destId="{D69B0B21-FC47-478A-84AB-D23401A34395}" srcOrd="0" destOrd="0" presId="urn:microsoft.com/office/officeart/2005/8/layout/orgChart1"/>
    <dgm:cxn modelId="{50D13A7E-7B30-49DC-BF03-C98F18E23396}" type="presParOf" srcId="{D69B0B21-FC47-478A-84AB-D23401A34395}" destId="{E2060617-FCD4-40E8-95D5-068F9A7CA364}" srcOrd="0" destOrd="0" presId="urn:microsoft.com/office/officeart/2005/8/layout/orgChart1"/>
    <dgm:cxn modelId="{8F3327CE-F7A0-4BC3-ADF2-8A90A050B02E}" type="presParOf" srcId="{D69B0B21-FC47-478A-84AB-D23401A34395}" destId="{EDC8B5C1-F66C-401C-8F16-916ED0FC01AA}" srcOrd="1" destOrd="0" presId="urn:microsoft.com/office/officeart/2005/8/layout/orgChart1"/>
    <dgm:cxn modelId="{1DBC1787-416D-464D-8058-E1B50DF85ECF}" type="presParOf" srcId="{AC7E918A-9EC1-4835-8E3A-3DCD90910273}" destId="{D3D7DF50-81CF-4E94-9307-7940132A68CF}" srcOrd="1" destOrd="0" presId="urn:microsoft.com/office/officeart/2005/8/layout/orgChart1"/>
    <dgm:cxn modelId="{A02A2181-462E-4A90-A741-F2B6F8FC9E25}" type="presParOf" srcId="{D3D7DF50-81CF-4E94-9307-7940132A68CF}" destId="{0B977015-3E1A-4B06-A9DD-3AAC44D951D0}" srcOrd="0" destOrd="0" presId="urn:microsoft.com/office/officeart/2005/8/layout/orgChart1"/>
    <dgm:cxn modelId="{8643F015-F0E2-4B61-A473-8AEC6CE45CDD}" type="presParOf" srcId="{D3D7DF50-81CF-4E94-9307-7940132A68CF}" destId="{139F086A-5EF6-41B3-B92D-68F12D8DA948}" srcOrd="1" destOrd="0" presId="urn:microsoft.com/office/officeart/2005/8/layout/orgChart1"/>
    <dgm:cxn modelId="{94ADB704-AFE0-4203-BC54-1E27C390F757}" type="presParOf" srcId="{139F086A-5EF6-41B3-B92D-68F12D8DA948}" destId="{EAD2AB3E-EAE9-4147-B666-5390FE5AD794}" srcOrd="0" destOrd="0" presId="urn:microsoft.com/office/officeart/2005/8/layout/orgChart1"/>
    <dgm:cxn modelId="{484D1C60-5B01-474C-8703-E4945FA060D5}" type="presParOf" srcId="{EAD2AB3E-EAE9-4147-B666-5390FE5AD794}" destId="{CE65C0A1-05DC-413D-B179-3DAA240AC397}" srcOrd="0" destOrd="0" presId="urn:microsoft.com/office/officeart/2005/8/layout/orgChart1"/>
    <dgm:cxn modelId="{8012A7FA-E7FB-40C2-80FA-D90FF45DFB1E}" type="presParOf" srcId="{EAD2AB3E-EAE9-4147-B666-5390FE5AD794}" destId="{EA62296A-5850-4549-A45C-3E45A19CCF3D}" srcOrd="1" destOrd="0" presId="urn:microsoft.com/office/officeart/2005/8/layout/orgChart1"/>
    <dgm:cxn modelId="{C9AB66AA-0B5F-4251-BE4D-B5609F667434}" type="presParOf" srcId="{139F086A-5EF6-41B3-B92D-68F12D8DA948}" destId="{7E82868F-8B95-40B0-9E7D-BE402B167CCF}" srcOrd="1" destOrd="0" presId="urn:microsoft.com/office/officeart/2005/8/layout/orgChart1"/>
    <dgm:cxn modelId="{32A231AE-EDC1-4F07-9760-884AEC9855A4}" type="presParOf" srcId="{139F086A-5EF6-41B3-B92D-68F12D8DA948}" destId="{F63A3B01-04B8-4F79-BABD-5BD82C030975}" srcOrd="2" destOrd="0" presId="urn:microsoft.com/office/officeart/2005/8/layout/orgChart1"/>
    <dgm:cxn modelId="{F2A62754-39F3-4199-B01A-C26677D4E30B}" type="presParOf" srcId="{D3D7DF50-81CF-4E94-9307-7940132A68CF}" destId="{B82E6AF6-55A8-42E5-9620-A8ED5F29F760}" srcOrd="2" destOrd="0" presId="urn:microsoft.com/office/officeart/2005/8/layout/orgChart1"/>
    <dgm:cxn modelId="{0EE574E9-2A45-4820-84EE-20ECAED491AF}" type="presParOf" srcId="{D3D7DF50-81CF-4E94-9307-7940132A68CF}" destId="{8B5457DF-184F-4BE5-BB70-EB92E3831C54}" srcOrd="3" destOrd="0" presId="urn:microsoft.com/office/officeart/2005/8/layout/orgChart1"/>
    <dgm:cxn modelId="{77605029-BD25-475B-BA88-1F1B76881115}" type="presParOf" srcId="{8B5457DF-184F-4BE5-BB70-EB92E3831C54}" destId="{5DFAA113-4427-4EA3-9C82-9BAA1E3F7634}" srcOrd="0" destOrd="0" presId="urn:microsoft.com/office/officeart/2005/8/layout/orgChart1"/>
    <dgm:cxn modelId="{0A17329F-01FE-4E07-B715-A69E2932E4D6}" type="presParOf" srcId="{5DFAA113-4427-4EA3-9C82-9BAA1E3F7634}" destId="{09FF2B6C-54CC-4D09-85E3-2E88BD31FD3A}" srcOrd="0" destOrd="0" presId="urn:microsoft.com/office/officeart/2005/8/layout/orgChart1"/>
    <dgm:cxn modelId="{3F8C62EA-1106-44C2-A382-6806E16879BA}" type="presParOf" srcId="{5DFAA113-4427-4EA3-9C82-9BAA1E3F7634}" destId="{9EFC2A0F-B030-4C1E-9354-7603D54074AC}" srcOrd="1" destOrd="0" presId="urn:microsoft.com/office/officeart/2005/8/layout/orgChart1"/>
    <dgm:cxn modelId="{A6E8B396-377C-4A64-87E2-E769C55ACA6A}" type="presParOf" srcId="{8B5457DF-184F-4BE5-BB70-EB92E3831C54}" destId="{6ADA28EC-C70F-4D42-89C7-C5BEDB3E1ADB}" srcOrd="1" destOrd="0" presId="urn:microsoft.com/office/officeart/2005/8/layout/orgChart1"/>
    <dgm:cxn modelId="{7CF1BA25-7842-4118-B72B-A92467B2446D}" type="presParOf" srcId="{8B5457DF-184F-4BE5-BB70-EB92E3831C54}" destId="{A8AFAA23-CC23-475E-B47E-C48DB30F92A6}" srcOrd="2" destOrd="0" presId="urn:microsoft.com/office/officeart/2005/8/layout/orgChart1"/>
    <dgm:cxn modelId="{A3F2701D-D411-4E14-889E-AD0E10EF75E3}" type="presParOf" srcId="{AC7E918A-9EC1-4835-8E3A-3DCD90910273}" destId="{7740F039-6BB8-437D-AB85-950E0EA323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275F8-06A3-4BCB-95CA-557E6183E161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62B8CA1-5928-4750-BE8B-B9B25DA0C4BE}">
      <dgm:prSet phldrT="[Текст]" custT="1"/>
      <dgm:spPr/>
      <dgm:t>
        <a:bodyPr/>
        <a:lstStyle/>
        <a:p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Куда </a:t>
          </a: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 pitchFamily="34" charset="0"/>
          </a:endParaRPr>
        </a:p>
      </dgm:t>
    </dgm:pt>
    <dgm:pt modelId="{FEE96944-5F90-431F-AA59-D42600112CB3}" type="parTrans" cxnId="{504B27FC-9411-4032-B6F3-918FDD3C1415}">
      <dgm:prSet/>
      <dgm:spPr/>
      <dgm:t>
        <a:bodyPr/>
        <a:lstStyle/>
        <a:p>
          <a:endParaRPr lang="ru-RU"/>
        </a:p>
      </dgm:t>
    </dgm:pt>
    <dgm:pt modelId="{4F5E805D-7788-4E5B-AB11-A29C83A551AA}" type="sibTrans" cxnId="{504B27FC-9411-4032-B6F3-918FDD3C1415}">
      <dgm:prSet/>
      <dgm:spPr/>
      <dgm:t>
        <a:bodyPr/>
        <a:lstStyle/>
        <a:p>
          <a:endParaRPr lang="ru-RU"/>
        </a:p>
      </dgm:t>
    </dgm:pt>
    <dgm:pt modelId="{53E6B2B9-C9D8-40F7-9238-841218EEB8CF}">
      <dgm:prSet phldrT="[Текст]"/>
      <dgm:spPr/>
      <dgm:t>
        <a:bodyPr/>
        <a:lstStyle/>
        <a:p>
          <a:r>
            <a:rPr lang="ru-RU" b="1" dirty="0" smtClean="0">
              <a:latin typeface="Franklin Gothic Book" pitchFamily="34" charset="0"/>
            </a:rPr>
            <a:t>Лесная страна</a:t>
          </a:r>
          <a:endParaRPr lang="ru-RU" b="1" dirty="0">
            <a:latin typeface="Franklin Gothic Book" pitchFamily="34" charset="0"/>
          </a:endParaRPr>
        </a:p>
      </dgm:t>
    </dgm:pt>
    <dgm:pt modelId="{C60D1071-B287-4319-B394-4142BF3462BA}" type="parTrans" cxnId="{ED287A44-AB80-4C84-8959-ED47DEADDD6D}">
      <dgm:prSet/>
      <dgm:spPr/>
      <dgm:t>
        <a:bodyPr/>
        <a:lstStyle/>
        <a:p>
          <a:endParaRPr lang="ru-RU"/>
        </a:p>
      </dgm:t>
    </dgm:pt>
    <dgm:pt modelId="{6DD6E673-3247-4A45-A0A1-CD7CA1F096A4}" type="sibTrans" cxnId="{ED287A44-AB80-4C84-8959-ED47DEADDD6D}">
      <dgm:prSet/>
      <dgm:spPr/>
      <dgm:t>
        <a:bodyPr/>
        <a:lstStyle/>
        <a:p>
          <a:endParaRPr lang="ru-RU"/>
        </a:p>
      </dgm:t>
    </dgm:pt>
    <dgm:pt modelId="{3FD29081-537D-4127-85D9-65FF37BA52E1}">
      <dgm:prSet phldrT="[Текст]" custT="1"/>
      <dgm:spPr/>
      <dgm:t>
        <a:bodyPr/>
        <a:lstStyle/>
        <a:p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rPr>
            <a:t>Кому</a:t>
          </a:r>
          <a:r>
            <a:rPr lang="ru-RU" sz="4900" dirty="0" smtClean="0"/>
            <a:t> </a:t>
          </a:r>
          <a:endParaRPr lang="ru-RU" sz="4900" dirty="0"/>
        </a:p>
      </dgm:t>
    </dgm:pt>
    <dgm:pt modelId="{D9D57BFB-4F00-41F6-BE6B-7EDCD4824451}" type="parTrans" cxnId="{C49991C8-563F-47E9-BC00-247F4767389F}">
      <dgm:prSet/>
      <dgm:spPr/>
      <dgm:t>
        <a:bodyPr/>
        <a:lstStyle/>
        <a:p>
          <a:endParaRPr lang="ru-RU"/>
        </a:p>
      </dgm:t>
    </dgm:pt>
    <dgm:pt modelId="{423BD245-5E58-438C-920A-E8B0D49D23F5}" type="sibTrans" cxnId="{C49991C8-563F-47E9-BC00-247F4767389F}">
      <dgm:prSet/>
      <dgm:spPr/>
      <dgm:t>
        <a:bodyPr/>
        <a:lstStyle/>
        <a:p>
          <a:endParaRPr lang="ru-RU"/>
        </a:p>
      </dgm:t>
    </dgm:pt>
    <dgm:pt modelId="{0140425B-26EF-44D4-AE15-95F0ECB9C9E2}">
      <dgm:prSet phldrT="[Текст]"/>
      <dgm:spPr/>
      <dgm:t>
        <a:bodyPr/>
        <a:lstStyle/>
        <a:p>
          <a:r>
            <a:rPr lang="ru-RU" b="1" dirty="0" smtClean="0">
              <a:latin typeface="Franklin Gothic Book" pitchFamily="34" charset="0"/>
            </a:rPr>
            <a:t>Большому Пестрому Дятлу (вручить лично)</a:t>
          </a:r>
          <a:endParaRPr lang="ru-RU" b="1" dirty="0">
            <a:latin typeface="Franklin Gothic Book" pitchFamily="34" charset="0"/>
          </a:endParaRPr>
        </a:p>
      </dgm:t>
    </dgm:pt>
    <dgm:pt modelId="{C2690F4D-5F6B-4280-8CB6-C18B480A50AA}" type="parTrans" cxnId="{2FAD619C-0C86-40D1-AFA4-DC29BAC9E9D6}">
      <dgm:prSet/>
      <dgm:spPr/>
      <dgm:t>
        <a:bodyPr/>
        <a:lstStyle/>
        <a:p>
          <a:endParaRPr lang="ru-RU"/>
        </a:p>
      </dgm:t>
    </dgm:pt>
    <dgm:pt modelId="{3E143D4D-E20A-491B-B878-F5C3F3EE6FE0}" type="sibTrans" cxnId="{2FAD619C-0C86-40D1-AFA4-DC29BAC9E9D6}">
      <dgm:prSet/>
      <dgm:spPr/>
      <dgm:t>
        <a:bodyPr/>
        <a:lstStyle/>
        <a:p>
          <a:endParaRPr lang="ru-RU"/>
        </a:p>
      </dgm:t>
    </dgm:pt>
    <dgm:pt modelId="{ED67F8C1-B4C9-4603-965A-4D45D12E7A7B}">
      <dgm:prSet phldrT="[Текст]"/>
      <dgm:spPr/>
      <dgm:t>
        <a:bodyPr/>
        <a:lstStyle/>
        <a:p>
          <a:r>
            <a:rPr lang="ru-RU" b="1" dirty="0" err="1" smtClean="0">
              <a:latin typeface="Franklin Gothic Book" pitchFamily="34" charset="0"/>
            </a:rPr>
            <a:t>Березово</a:t>
          </a:r>
          <a:r>
            <a:rPr lang="ru-RU" b="1" dirty="0" smtClean="0">
              <a:latin typeface="Franklin Gothic Book" pitchFamily="34" charset="0"/>
            </a:rPr>
            <a:t> – сосновый лес</a:t>
          </a:r>
          <a:endParaRPr lang="ru-RU" b="1" dirty="0">
            <a:latin typeface="Franklin Gothic Book" pitchFamily="34" charset="0"/>
          </a:endParaRPr>
        </a:p>
      </dgm:t>
    </dgm:pt>
    <dgm:pt modelId="{A5E4831B-3C47-43A7-AAA0-5F99BB3519D7}" type="parTrans" cxnId="{BF47DA6A-E7A0-4DCF-9D01-604D092CB55C}">
      <dgm:prSet/>
      <dgm:spPr/>
      <dgm:t>
        <a:bodyPr/>
        <a:lstStyle/>
        <a:p>
          <a:endParaRPr lang="ru-RU"/>
        </a:p>
      </dgm:t>
    </dgm:pt>
    <dgm:pt modelId="{7695BE4F-DC5E-42AC-BCA0-0AB0675C51FB}" type="sibTrans" cxnId="{BF47DA6A-E7A0-4DCF-9D01-604D092CB55C}">
      <dgm:prSet/>
      <dgm:spPr/>
      <dgm:t>
        <a:bodyPr/>
        <a:lstStyle/>
        <a:p>
          <a:endParaRPr lang="ru-RU"/>
        </a:p>
      </dgm:t>
    </dgm:pt>
    <dgm:pt modelId="{F5CCCB36-7C5F-4F76-AF8F-93A0CFC80A71}">
      <dgm:prSet phldrT="[Текст]"/>
      <dgm:spPr/>
      <dgm:t>
        <a:bodyPr/>
        <a:lstStyle/>
        <a:p>
          <a:r>
            <a:rPr lang="ru-RU" b="1" dirty="0" smtClean="0">
              <a:latin typeface="Franklin Gothic Book" pitchFamily="34" charset="0"/>
            </a:rPr>
            <a:t>Высокая сухая береза</a:t>
          </a:r>
          <a:endParaRPr lang="ru-RU" b="1" dirty="0">
            <a:latin typeface="Franklin Gothic Book" pitchFamily="34" charset="0"/>
          </a:endParaRPr>
        </a:p>
      </dgm:t>
    </dgm:pt>
    <dgm:pt modelId="{7AD815BA-3474-4805-A26E-60986E94BF78}" type="parTrans" cxnId="{D462EF75-5929-48E8-A48D-39A605CA393C}">
      <dgm:prSet/>
      <dgm:spPr/>
      <dgm:t>
        <a:bodyPr/>
        <a:lstStyle/>
        <a:p>
          <a:endParaRPr lang="ru-RU"/>
        </a:p>
      </dgm:t>
    </dgm:pt>
    <dgm:pt modelId="{F0CC91DB-6F21-449E-8E6D-B29203DC6313}" type="sibTrans" cxnId="{D462EF75-5929-48E8-A48D-39A605CA393C}">
      <dgm:prSet/>
      <dgm:spPr/>
      <dgm:t>
        <a:bodyPr/>
        <a:lstStyle/>
        <a:p>
          <a:endParaRPr lang="ru-RU"/>
        </a:p>
      </dgm:t>
    </dgm:pt>
    <dgm:pt modelId="{E71E9CE3-0E57-47D1-9545-FBC946A950CB}" type="pres">
      <dgm:prSet presAssocID="{7D3275F8-06A3-4BCB-95CA-557E6183E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89BDDA-4595-4918-AE97-A39DF30BD336}" type="pres">
      <dgm:prSet presAssocID="{362B8CA1-5928-4750-BE8B-B9B25DA0C4BE}" presName="linNode" presStyleCnt="0"/>
      <dgm:spPr/>
    </dgm:pt>
    <dgm:pt modelId="{33675632-5EAB-4F5C-ACB7-D7C53B1A52C6}" type="pres">
      <dgm:prSet presAssocID="{362B8CA1-5928-4750-BE8B-B9B25DA0C4B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A1CCA-8F0A-46A2-A643-91234CE5D5AA}" type="pres">
      <dgm:prSet presAssocID="{362B8CA1-5928-4750-BE8B-B9B25DA0C4B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BD8C7-EFEA-4772-9458-2F5F1B58B17B}" type="pres">
      <dgm:prSet presAssocID="{4F5E805D-7788-4E5B-AB11-A29C83A551AA}" presName="sp" presStyleCnt="0"/>
      <dgm:spPr/>
    </dgm:pt>
    <dgm:pt modelId="{2478F1F8-69F2-4C1A-9559-3603337509D4}" type="pres">
      <dgm:prSet presAssocID="{3FD29081-537D-4127-85D9-65FF37BA52E1}" presName="linNode" presStyleCnt="0"/>
      <dgm:spPr/>
    </dgm:pt>
    <dgm:pt modelId="{D9C9E471-0EFC-4DCA-A550-E9D51CDFD367}" type="pres">
      <dgm:prSet presAssocID="{3FD29081-537D-4127-85D9-65FF37BA52E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66EC0-BD12-4302-A0AD-9C7E2BD96C54}" type="pres">
      <dgm:prSet presAssocID="{3FD29081-537D-4127-85D9-65FF37BA52E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7DA6A-E7A0-4DCF-9D01-604D092CB55C}" srcId="{362B8CA1-5928-4750-BE8B-B9B25DA0C4BE}" destId="{ED67F8C1-B4C9-4603-965A-4D45D12E7A7B}" srcOrd="1" destOrd="0" parTransId="{A5E4831B-3C47-43A7-AAA0-5F99BB3519D7}" sibTransId="{7695BE4F-DC5E-42AC-BCA0-0AB0675C51FB}"/>
    <dgm:cxn modelId="{CD1AB721-68B0-49DD-8EB4-5BEA25DA19CC}" type="presOf" srcId="{362B8CA1-5928-4750-BE8B-B9B25DA0C4BE}" destId="{33675632-5EAB-4F5C-ACB7-D7C53B1A52C6}" srcOrd="0" destOrd="0" presId="urn:microsoft.com/office/officeart/2005/8/layout/vList5"/>
    <dgm:cxn modelId="{504B27FC-9411-4032-B6F3-918FDD3C1415}" srcId="{7D3275F8-06A3-4BCB-95CA-557E6183E161}" destId="{362B8CA1-5928-4750-BE8B-B9B25DA0C4BE}" srcOrd="0" destOrd="0" parTransId="{FEE96944-5F90-431F-AA59-D42600112CB3}" sibTransId="{4F5E805D-7788-4E5B-AB11-A29C83A551AA}"/>
    <dgm:cxn modelId="{2FAD619C-0C86-40D1-AFA4-DC29BAC9E9D6}" srcId="{3FD29081-537D-4127-85D9-65FF37BA52E1}" destId="{0140425B-26EF-44D4-AE15-95F0ECB9C9E2}" srcOrd="0" destOrd="0" parTransId="{C2690F4D-5F6B-4280-8CB6-C18B480A50AA}" sibTransId="{3E143D4D-E20A-491B-B878-F5C3F3EE6FE0}"/>
    <dgm:cxn modelId="{660CD714-C1FE-4738-935A-623E211AA4D3}" type="presOf" srcId="{0140425B-26EF-44D4-AE15-95F0ECB9C9E2}" destId="{87C66EC0-BD12-4302-A0AD-9C7E2BD96C54}" srcOrd="0" destOrd="0" presId="urn:microsoft.com/office/officeart/2005/8/layout/vList5"/>
    <dgm:cxn modelId="{C54E9CBE-255F-4CDE-86CA-85AF26EB90E9}" type="presOf" srcId="{3FD29081-537D-4127-85D9-65FF37BA52E1}" destId="{D9C9E471-0EFC-4DCA-A550-E9D51CDFD367}" srcOrd="0" destOrd="0" presId="urn:microsoft.com/office/officeart/2005/8/layout/vList5"/>
    <dgm:cxn modelId="{D462EF75-5929-48E8-A48D-39A605CA393C}" srcId="{362B8CA1-5928-4750-BE8B-B9B25DA0C4BE}" destId="{F5CCCB36-7C5F-4F76-AF8F-93A0CFC80A71}" srcOrd="2" destOrd="0" parTransId="{7AD815BA-3474-4805-A26E-60986E94BF78}" sibTransId="{F0CC91DB-6F21-449E-8E6D-B29203DC6313}"/>
    <dgm:cxn modelId="{8FEB6287-4E18-48A8-B20D-D7B8EFA08646}" type="presOf" srcId="{ED67F8C1-B4C9-4603-965A-4D45D12E7A7B}" destId="{609A1CCA-8F0A-46A2-A643-91234CE5D5AA}" srcOrd="0" destOrd="1" presId="urn:microsoft.com/office/officeart/2005/8/layout/vList5"/>
    <dgm:cxn modelId="{C27842EC-4DF5-4AC4-BA9C-9E781019CF72}" type="presOf" srcId="{F5CCCB36-7C5F-4F76-AF8F-93A0CFC80A71}" destId="{609A1CCA-8F0A-46A2-A643-91234CE5D5AA}" srcOrd="0" destOrd="2" presId="urn:microsoft.com/office/officeart/2005/8/layout/vList5"/>
    <dgm:cxn modelId="{C49991C8-563F-47E9-BC00-247F4767389F}" srcId="{7D3275F8-06A3-4BCB-95CA-557E6183E161}" destId="{3FD29081-537D-4127-85D9-65FF37BA52E1}" srcOrd="1" destOrd="0" parTransId="{D9D57BFB-4F00-41F6-BE6B-7EDCD4824451}" sibTransId="{423BD245-5E58-438C-920A-E8B0D49D23F5}"/>
    <dgm:cxn modelId="{ED287A44-AB80-4C84-8959-ED47DEADDD6D}" srcId="{362B8CA1-5928-4750-BE8B-B9B25DA0C4BE}" destId="{53E6B2B9-C9D8-40F7-9238-841218EEB8CF}" srcOrd="0" destOrd="0" parTransId="{C60D1071-B287-4319-B394-4142BF3462BA}" sibTransId="{6DD6E673-3247-4A45-A0A1-CD7CA1F096A4}"/>
    <dgm:cxn modelId="{4284958F-2A49-4C46-ADA1-199854BD64A3}" type="presOf" srcId="{53E6B2B9-C9D8-40F7-9238-841218EEB8CF}" destId="{609A1CCA-8F0A-46A2-A643-91234CE5D5AA}" srcOrd="0" destOrd="0" presId="urn:microsoft.com/office/officeart/2005/8/layout/vList5"/>
    <dgm:cxn modelId="{C7558E22-95D8-42B9-9850-A86921E3885E}" type="presOf" srcId="{7D3275F8-06A3-4BCB-95CA-557E6183E161}" destId="{E71E9CE3-0E57-47D1-9545-FBC946A950CB}" srcOrd="0" destOrd="0" presId="urn:microsoft.com/office/officeart/2005/8/layout/vList5"/>
    <dgm:cxn modelId="{D6D6C291-3D8C-4E82-A047-CEFA878CEB3F}" type="presParOf" srcId="{E71E9CE3-0E57-47D1-9545-FBC946A950CB}" destId="{EC89BDDA-4595-4918-AE97-A39DF30BD336}" srcOrd="0" destOrd="0" presId="urn:microsoft.com/office/officeart/2005/8/layout/vList5"/>
    <dgm:cxn modelId="{03A7545E-F357-4B58-A9AC-5FB1308A931C}" type="presParOf" srcId="{EC89BDDA-4595-4918-AE97-A39DF30BD336}" destId="{33675632-5EAB-4F5C-ACB7-D7C53B1A52C6}" srcOrd="0" destOrd="0" presId="urn:microsoft.com/office/officeart/2005/8/layout/vList5"/>
    <dgm:cxn modelId="{09E1BA62-8455-4845-A4A5-2B447E026516}" type="presParOf" srcId="{EC89BDDA-4595-4918-AE97-A39DF30BD336}" destId="{609A1CCA-8F0A-46A2-A643-91234CE5D5AA}" srcOrd="1" destOrd="0" presId="urn:microsoft.com/office/officeart/2005/8/layout/vList5"/>
    <dgm:cxn modelId="{58DC10D3-CB90-4173-8030-F3C074C571B6}" type="presParOf" srcId="{E71E9CE3-0E57-47D1-9545-FBC946A950CB}" destId="{17FBD8C7-EFEA-4772-9458-2F5F1B58B17B}" srcOrd="1" destOrd="0" presId="urn:microsoft.com/office/officeart/2005/8/layout/vList5"/>
    <dgm:cxn modelId="{E1E0E039-14D9-4BC6-8BAE-2D077674A338}" type="presParOf" srcId="{E71E9CE3-0E57-47D1-9545-FBC946A950CB}" destId="{2478F1F8-69F2-4C1A-9559-3603337509D4}" srcOrd="2" destOrd="0" presId="urn:microsoft.com/office/officeart/2005/8/layout/vList5"/>
    <dgm:cxn modelId="{AAC230BA-DE0C-42DE-9283-7EC4C93DE93C}" type="presParOf" srcId="{2478F1F8-69F2-4C1A-9559-3603337509D4}" destId="{D9C9E471-0EFC-4DCA-A550-E9D51CDFD367}" srcOrd="0" destOrd="0" presId="urn:microsoft.com/office/officeart/2005/8/layout/vList5"/>
    <dgm:cxn modelId="{623381A7-5B4F-40D2-8984-1EC2ECEB21FD}" type="presParOf" srcId="{2478F1F8-69F2-4C1A-9559-3603337509D4}" destId="{87C66EC0-BD12-4302-A0AD-9C7E2BD96C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C4327-058A-4941-9324-61CF75444C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396F4-39B0-47E3-BCCC-4583DFDE2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47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96F4-39B0-47E3-BCCC-4583DFDE29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F%F0%EE%E5%EA%F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292893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Экологический проект </a:t>
            </a:r>
            <a:br>
              <a:rPr lang="ru-RU" sz="6000" b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</a:br>
            <a:r>
              <a:rPr lang="ru-RU" sz="6000" b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«Письма животным» </a:t>
            </a:r>
            <a:endParaRPr lang="ru-RU" sz="6000" b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9144000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Franklin Gothic Book" pitchFamily="34" charset="0"/>
              </a:rPr>
              <a:t>Авторская методика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Franklin Gothic Book" pitchFamily="34" charset="0"/>
              </a:rPr>
              <a:t>Рыжовой Н.А.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Franklin Gothic Book" pitchFamily="34" charset="0"/>
              </a:rPr>
              <a:t>доктора педагогических наук, кандидата биологических наук ,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Franklin Gothic Book" pitchFamily="34" charset="0"/>
              </a:rPr>
              <a:t>автора программы «Наш дом – природа»</a:t>
            </a:r>
          </a:p>
          <a:p>
            <a:endParaRPr lang="ru-RU" sz="2800" b="1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endParaRPr lang="ru-RU" sz="2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0748" y="214290"/>
            <a:ext cx="243913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3429024" cy="121444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Участники проекта: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143404" cy="250033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Franklin Gothic Book" pitchFamily="34" charset="0"/>
              </a:rPr>
              <a:t>Дошкольники: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latin typeface="Franklin Gothic Book" pitchFamily="34" charset="0"/>
              </a:rPr>
              <a:t>Младшей группы 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latin typeface="Franklin Gothic Book" pitchFamily="34" charset="0"/>
              </a:rPr>
              <a:t>Средней группы.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latin typeface="Franklin Gothic Book" pitchFamily="34" charset="0"/>
              </a:rPr>
              <a:t>Старшей группы.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latin typeface="Franklin Gothic Book" pitchFamily="34" charset="0"/>
              </a:rPr>
              <a:t>Подготовительной  к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latin typeface="Franklin Gothic Book" pitchFamily="34" charset="0"/>
              </a:rPr>
              <a:t>школе  группы</a:t>
            </a:r>
            <a:r>
              <a:rPr lang="ru-RU" b="1" dirty="0" smtClean="0">
                <a:latin typeface="Franklin Gothic Book" pitchFamily="34" charset="0"/>
              </a:rPr>
              <a:t>. </a:t>
            </a:r>
            <a:endParaRPr lang="ru-RU" b="1" dirty="0">
              <a:latin typeface="Franklin Gothic Book" pitchFamily="34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571472" y="4643446"/>
            <a:ext cx="8072494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286256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Их продолжительность определяется коллективом учреждения или самим педагогом в зависимости от программы, тематики занятий, поставленных задач. Проект может длиться как один месяц, так и целый год, а может «переходить» вместе с детьми из группы в группу. При этом усложняется методика работы, увеличивается разнообразие животных и т.д.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143372" y="-71462"/>
          <a:ext cx="485778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25" grpId="0"/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Содержание проекта: </a:t>
            </a:r>
            <a:br>
              <a:rPr lang="ru-RU" sz="5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</a:br>
            <a:r>
              <a:rPr lang="ru-RU" sz="5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что и как делать.</a:t>
            </a:r>
            <a:endParaRPr lang="ru-RU" sz="5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750099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1. Подготовительный этап.</a:t>
            </a:r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2857496"/>
            <a:ext cx="8572560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Обсуждение проекта.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b="1" i="1" dirty="0" smtClean="0">
                <a:latin typeface="Franklin Gothic Book" pitchFamily="34" charset="0"/>
              </a:rPr>
              <a:t>Определение  роли  воспитателя, музыкального руководителя, инструктора ФЗК, психолога.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Установка сроков реализации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 проекта.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b="1" i="1" baseline="0" dirty="0" smtClean="0">
                <a:latin typeface="Franklin Gothic Book" pitchFamily="34" charset="0"/>
              </a:rPr>
              <a:t>Определение</a:t>
            </a:r>
            <a:r>
              <a:rPr lang="ru-RU" sz="2400" b="1" i="1" dirty="0" smtClean="0">
                <a:latin typeface="Franklin Gothic Book" pitchFamily="34" charset="0"/>
              </a:rPr>
              <a:t> методики и объема работы с учетом  возрастных особенностей детей.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Организация сотрудничества с родителями.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b="1" i="1" dirty="0" smtClean="0">
                <a:latin typeface="Franklin Gothic Book" pitchFamily="34" charset="0"/>
              </a:rPr>
              <a:t>Подготовка материалов и оборудования.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9a3082a2c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63816" y="3786191"/>
            <a:ext cx="2708778" cy="3071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Материалы и оборудование: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1"/>
            <a:ext cx="8786874" cy="4572032"/>
          </a:xfrm>
        </p:spPr>
        <p:txBody>
          <a:bodyPr>
            <a:normAutofit fontScale="62500" lnSpcReduction="20000"/>
          </a:bodyPr>
          <a:lstStyle/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бумага для написания писем;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бумага для изготовления конвертов; 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карандаши, фломастеры;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фотографии, репродукции картин с изображением животных; 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мультфильмы, видеофильмы о животных; 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костюмы, маски для праздников; 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географические карты и атласы; 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художественные, научно-популярные произведения, энциклопедии о животных; 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лупы для наблюдений;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почтовый ящик;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волшебный мешочек; 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ящик ощущений;</a:t>
            </a:r>
          </a:p>
          <a:p>
            <a:pPr>
              <a:buFont typeface="Wingdings 3" pitchFamily="18" charset="2"/>
              <a:buChar char=""/>
            </a:pPr>
            <a:r>
              <a:rPr lang="ru-RU" b="1" dirty="0" smtClean="0">
                <a:latin typeface="Franklin Gothic Book" pitchFamily="34" charset="0"/>
              </a:rPr>
              <a:t>набор «Что нужно нашему животному» (солнце, листья,</a:t>
            </a:r>
          </a:p>
          <a:p>
            <a:pPr>
              <a:buNone/>
            </a:pPr>
            <a:r>
              <a:rPr lang="ru-RU" b="1" dirty="0" smtClean="0">
                <a:latin typeface="Franklin Gothic Book" pitchFamily="34" charset="0"/>
              </a:rPr>
              <a:t>     трава, вода и т.д.).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15436" cy="3143272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Franklin Gothic Book" pitchFamily="34" charset="0"/>
              </a:rPr>
              <a:t>На этом этапе дети составляют письма животным, рисуют, читают о них рассказы, рассматривают географические карты, атласы. </a:t>
            </a:r>
          </a:p>
          <a:p>
            <a:pPr marL="0" indent="34290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Franklin Gothic Book" pitchFamily="34" charset="0"/>
              </a:rPr>
              <a:t>Конверты для  писем дети могут сделать самостоятельно или вместе с педагогом.  Обязательно рисуется марка с изображением животного – адресата. Педагог поясняет, что без марки письмо не дойдет до места назначения. Чтобы письмо попало к животному на конверте необходимо написать адрес. У каждого животного своя «страна» (географическая зона) и своя «квартира» (место обитания), «имя» и «фамилия» (вид и семейство).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14348" y="142852"/>
            <a:ext cx="750099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2</a:t>
            </a:r>
            <a:r>
              <a:rPr kumimoji="0" lang="ru-RU" sz="36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. Основной этап.</a:t>
            </a:r>
            <a:endParaRPr kumimoji="0" lang="ru-RU" sz="36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4071942"/>
            <a:ext cx="2928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normalizeH="0" baseline="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kumimoji="0" lang="ru-RU" sz="3200" b="1" i="0" u="none" strike="noStrike" normalizeH="0" baseline="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857488" y="4000504"/>
          <a:ext cx="5929354" cy="263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2529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868346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Анкета животного 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6476365"/>
              </p:ext>
            </p:extLst>
          </p:nvPr>
        </p:nvGraphicFramePr>
        <p:xfrm>
          <a:off x="457200" y="1124744"/>
          <a:ext cx="8229600" cy="57122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43164"/>
                <a:gridCol w="5686436"/>
              </a:tblGrid>
              <a:tr h="52977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Пункты анкеты</a:t>
                      </a:r>
                      <a:endParaRPr lang="ru-RU" sz="1800" dirty="0">
                        <a:effectLst/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Содержание понятий</a:t>
                      </a:r>
                      <a:endParaRPr lang="ru-RU" sz="1800" dirty="0">
                        <a:effectLst/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91483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Профессия животного </a:t>
                      </a:r>
                      <a:endParaRPr lang="ru-RU" sz="18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Частичное представление об экологической «профессии» животного, его роли в природе (хищник, травоядное, насекомоядное, всеядное) </a:t>
                      </a:r>
                      <a:endParaRPr lang="ru-RU" sz="16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145695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Особые приметы </a:t>
                      </a:r>
                      <a:endParaRPr lang="ru-RU" sz="18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Эти сведения формируют у ребенка представление о том, что у каждого животного есть свои приспособления к окружающей среде, об их отличительных признаках. Например: рысь - острые втяжные когти, ходит бесшумно, умеет лазить по деревьям, имеет кисточки на ушах. </a:t>
                      </a:r>
                      <a:endParaRPr lang="ru-RU" sz="16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145695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Одежда</a:t>
                      </a:r>
                      <a:endParaRPr lang="ru-RU" sz="18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Описывается характер кожного (перьевого, волосяного и т.д.) покрова как один из приспособительных признаков животного для безопасной жизни в своей окружающей среде. Например: перья, шерсть, мех, их окраска. Пример: одежда зайца – белый (серый) мех – зависит от сезона года.</a:t>
                      </a:r>
                      <a:endParaRPr lang="ru-RU" sz="16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  <a:tr h="91483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Враги</a:t>
                      </a:r>
                      <a:endParaRPr lang="ru-RU" sz="18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Взаимоотношения живых организмов, в том числе типа «хищник – жертва»; враги зайца – волк, лиса, бродячие собаки, человек.</a:t>
                      </a:r>
                      <a:endParaRPr lang="ru-RU" sz="1600" b="1" dirty="0">
                        <a:latin typeface="Franklin Gothic Boo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d00236df13c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13654"/>
            <a:ext cx="1571636" cy="124434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9074 L 0.08333 -0.797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4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42852"/>
            <a:ext cx="7643866" cy="92869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Как составить текст письма.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401080" cy="47149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  <a:t>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  <a:t>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Письмо должно быть небольшим по объему.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Franklin Gothic Book" pitchFamily="34" charset="0"/>
            </a:endParaRPr>
          </a:p>
          <a:p>
            <a:pPr>
              <a:buNone/>
            </a:pPr>
            <a:r>
              <a:rPr lang="ru-RU" sz="2400" b="1" i="1" dirty="0" smtClean="0">
                <a:latin typeface="Franklin Gothic Book" pitchFamily="34" charset="0"/>
              </a:rPr>
              <a:t>Правила составления письма от ребенка: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 smtClean="0">
                <a:latin typeface="Franklin Gothic Book" pitchFamily="34" charset="0"/>
              </a:rPr>
              <a:t> Ребенок приглашает животное к себе в гости, либо объясняет, что не может этого сделать, указав причины отказа.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 smtClean="0">
                <a:latin typeface="Franklin Gothic Book" pitchFamily="34" charset="0"/>
              </a:rPr>
              <a:t>Прежде чем пригласить любимца домой дети должны подумать и определить, смогут ли они создать у себя дома условия, к которым животное привыкло в природе, если нет, то следует написать вежливый отказ с объяснением. Можно уточнить, что в городе нет подходящей пищи, холодно (жарко) и т.д. В приглашении обязательно указывать, где животное будет жить, как и чем питаться.</a:t>
            </a:r>
          </a:p>
          <a:p>
            <a:pPr marL="0" indent="342900">
              <a:buNone/>
            </a:pPr>
            <a:endParaRPr lang="ru-RU" sz="2000" b="1" dirty="0" smtClean="0">
              <a:latin typeface="Franklin Gothic Book" pitchFamily="34" charset="0"/>
            </a:endParaRPr>
          </a:p>
        </p:txBody>
      </p:sp>
      <p:pic>
        <p:nvPicPr>
          <p:cNvPr id="7" name="Содержимое 6" descr="Deti7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00892" y="5572140"/>
            <a:ext cx="1888448" cy="1143008"/>
          </a:xfrm>
        </p:spPr>
      </p:pic>
      <p:pic>
        <p:nvPicPr>
          <p:cNvPr id="8" name="Рисунок 7" descr="знак восклицат.png"/>
          <p:cNvPicPr>
            <a:picLocks noChangeAspect="1"/>
          </p:cNvPicPr>
          <p:nvPr/>
        </p:nvPicPr>
        <p:blipFill>
          <a:blip r:embed="rId4" cstate="print"/>
          <a:srcRect l="11690" t="11458" r="20531" b="32292"/>
          <a:stretch>
            <a:fillRect/>
          </a:stretch>
        </p:blipFill>
        <p:spPr>
          <a:xfrm>
            <a:off x="285720" y="1071546"/>
            <a:ext cx="791110" cy="92869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6500858" cy="857256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Ответ от животных.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8786874" cy="857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При составление ответов необходимо придерживаться следующих положений: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8329642" cy="464347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Æ"/>
            </a:pPr>
            <a:r>
              <a:rPr lang="ru-RU" sz="1800" b="1" dirty="0" smtClean="0">
                <a:latin typeface="Franklin Gothic Book" pitchFamily="34" charset="0"/>
              </a:rPr>
              <a:t>В письме должна содержаться информация дополняющая детские тексты.</a:t>
            </a:r>
          </a:p>
          <a:p>
            <a:pPr lvl="0">
              <a:buFont typeface="Wingdings" pitchFamily="2" charset="2"/>
              <a:buChar char="Æ"/>
            </a:pPr>
            <a:r>
              <a:rPr lang="ru-RU" sz="1800" b="1" dirty="0" smtClean="0">
                <a:latin typeface="Franklin Gothic Book" pitchFamily="34" charset="0"/>
              </a:rPr>
              <a:t>Письмо –ответ составляется на основе научных данных. Отдельные факты из жизни животного, информация об особенностях его образа жизни и другие сведения включаются в общую канву текста и преподносятся от имени животного.</a:t>
            </a:r>
          </a:p>
          <a:p>
            <a:pPr lvl="0">
              <a:buFont typeface="Wingdings" pitchFamily="2" charset="2"/>
              <a:buChar char="Æ"/>
            </a:pPr>
            <a:r>
              <a:rPr lang="ru-RU" sz="1800" b="1" dirty="0" smtClean="0">
                <a:latin typeface="Franklin Gothic Book" pitchFamily="34" charset="0"/>
              </a:rPr>
              <a:t>Письмо пишется в литературной, научно-художественной форме. Текст должен быть не только познавательным, но и веселым, вызывать у ребят улыбку. </a:t>
            </a:r>
          </a:p>
          <a:p>
            <a:pPr lvl="0">
              <a:buFont typeface="Wingdings" pitchFamily="2" charset="2"/>
              <a:buChar char="Æ"/>
            </a:pPr>
            <a:r>
              <a:rPr lang="ru-RU" sz="1800" b="1" dirty="0" smtClean="0">
                <a:latin typeface="Franklin Gothic Book" pitchFamily="34" charset="0"/>
              </a:rPr>
              <a:t>Животное «обращает внимание»  на ошибки ребенка. Делается это в ненавязчивой форме. Животное может «обидеться» на неточность описания его внешности, посетовать на ошибки в адресе, попросить ребенка проверить информацию, уточнить названия.</a:t>
            </a:r>
          </a:p>
          <a:p>
            <a:pPr lvl="0">
              <a:buFont typeface="Wingdings" pitchFamily="2" charset="2"/>
              <a:buChar char="Æ"/>
            </a:pPr>
            <a:r>
              <a:rPr lang="ru-RU" sz="1800" b="1" dirty="0" smtClean="0">
                <a:latin typeface="Franklin Gothic Book" pitchFamily="34" charset="0"/>
              </a:rPr>
              <a:t>Письмо должно быть составлено таким образом, чтобы ребенок почувствовал, что не только он писал животному как равному, но и животное ему – как собрату по природе.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Варианты написания писем: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70" y="1142984"/>
            <a:ext cx="9144000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u="sng" dirty="0" smtClean="0">
                <a:latin typeface="Franklin Gothic Book" pitchFamily="34" charset="0"/>
              </a:rPr>
              <a:t>Тема «Сезонные явления»</a:t>
            </a:r>
            <a:r>
              <a:rPr lang="ru-RU" sz="2000" b="1" dirty="0" smtClean="0">
                <a:latin typeface="Franklin Gothic Book" pitchFamily="34" charset="0"/>
              </a:rPr>
              <a:t> («Весенние», «Летние», «Осенние» «Зимние» письма).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500174"/>
            <a:ext cx="8715436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42" y="1652649"/>
            <a:ext cx="8858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В этой теме - модельные животные: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Перелетные птицы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(грач, скворец, ласточка, жаворонок, аист, журавель).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Зимующие птицы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(снегирь, синица, ворона, дятел, воробей, сорока).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Животные впадающие в спячку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(медведь, барсук, ёж, лягушка, сурок, суслик, змеи).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Звери, активные круглый год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(заяц, волк, лиса, рысь, лось, белка).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Животные, запасающие корм на зиму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(белка, бурундук, сойка, бобр).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Животные, меняющие на зиму окраску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(заяц, песец, полярная сова, тундровая куропатка, горностай).  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71406" y="3929066"/>
            <a:ext cx="871543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latin typeface="Franklin Gothic Book" pitchFamily="34" charset="0"/>
              </a:rPr>
              <a:t>Тема: «Охрана животных».</a:t>
            </a:r>
            <a:endParaRPr lang="ru-RU" sz="2000" b="1" dirty="0" smtClean="0">
              <a:latin typeface="Franklin Gothic Book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42" y="4377176"/>
            <a:ext cx="86439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Модельные животные: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Franklin Gothic Book" pitchFamily="34" charset="0"/>
              </a:rPr>
              <a:t>Редкие виды Красной книги России </a:t>
            </a:r>
            <a:r>
              <a:rPr lang="ru-RU" sz="1600" i="1" dirty="0" smtClean="0">
                <a:latin typeface="Franklin Gothic Book" pitchFamily="34" charset="0"/>
              </a:rPr>
              <a:t>(уссурийский тигр, орел-беркут, жук – олень, степной орел, зубр).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Franklin Gothic Book" pitchFamily="34" charset="0"/>
              </a:rPr>
              <a:t>Животные международной Красной книги </a:t>
            </a:r>
            <a:r>
              <a:rPr lang="ru-RU" sz="1600" i="1" dirty="0" smtClean="0">
                <a:latin typeface="Franklin Gothic Book" pitchFamily="34" charset="0"/>
              </a:rPr>
              <a:t>(белый медведь, кит, большая панда, </a:t>
            </a:r>
            <a:r>
              <a:rPr lang="ru-RU" sz="1600" i="1" dirty="0" err="1" smtClean="0">
                <a:latin typeface="Franklin Gothic Book" pitchFamily="34" charset="0"/>
              </a:rPr>
              <a:t>орангутан</a:t>
            </a:r>
            <a:r>
              <a:rPr lang="ru-RU" sz="1600" i="1" dirty="0" smtClean="0">
                <a:latin typeface="Franklin Gothic Book" pitchFamily="34" charset="0"/>
              </a:rPr>
              <a:t>, кит,  зеленая морская черепаха, индийский слон, гепард, зеленая морская черепаха).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Franklin Gothic Book" pitchFamily="34" charset="0"/>
              </a:rPr>
              <a:t>Вымершие виды </a:t>
            </a:r>
            <a:r>
              <a:rPr lang="ru-RU" sz="1600" i="1" dirty="0" smtClean="0">
                <a:latin typeface="Franklin Gothic Book" pitchFamily="34" charset="0"/>
              </a:rPr>
              <a:t>(странствующий голубь, морская корова, тур, тарпан).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Franklin Gothic Book" pitchFamily="34" charset="0"/>
              </a:rPr>
              <a:t>Охраняемые животные нашего региона.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601" grpId="0"/>
      <p:bldP spid="7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6" y="714356"/>
            <a:ext cx="8329642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Franklin Gothic Book" pitchFamily="34" charset="0"/>
              </a:rPr>
              <a:t>Модельные животные:</a:t>
            </a:r>
          </a:p>
          <a:p>
            <a:pPr lvl="0"/>
            <a:r>
              <a:rPr lang="ru-RU" sz="1600" b="1" dirty="0" smtClean="0">
                <a:latin typeface="Franklin Gothic Book" pitchFamily="34" charset="0"/>
              </a:rPr>
              <a:t>Лесные </a:t>
            </a:r>
            <a:r>
              <a:rPr lang="ru-RU" sz="1600" i="1" dirty="0" smtClean="0">
                <a:latin typeface="Franklin Gothic Book" pitchFamily="34" charset="0"/>
              </a:rPr>
              <a:t>(волк, лиса, заяц, медведь, кабан, барсук, белка, еж, дятел, сова, иволга, дрозд, тетерев, глухарь, ящерица, жук-короед, гадюка, лесная мышь, муравей).</a:t>
            </a:r>
          </a:p>
          <a:p>
            <a:pPr lvl="0"/>
            <a:r>
              <a:rPr lang="ru-RU" sz="1600" b="1" dirty="0" smtClean="0">
                <a:latin typeface="Franklin Gothic Book" pitchFamily="34" charset="0"/>
              </a:rPr>
              <a:t>Луговые </a:t>
            </a:r>
            <a:r>
              <a:rPr lang="ru-RU" sz="1600" i="1" dirty="0" smtClean="0">
                <a:latin typeface="Franklin Gothic Book" pitchFamily="34" charset="0"/>
              </a:rPr>
              <a:t>(кузнечик, бабочка, крот, пчела, стрекоза, трясогузка, овод, шмель).</a:t>
            </a:r>
          </a:p>
          <a:p>
            <a:pPr lvl="0"/>
            <a:r>
              <a:rPr lang="ru-RU" sz="1600" b="1" dirty="0" smtClean="0">
                <a:latin typeface="Franklin Gothic Book" pitchFamily="34" charset="0"/>
              </a:rPr>
              <a:t>Водные </a:t>
            </a:r>
            <a:r>
              <a:rPr lang="ru-RU" sz="1600" i="1" dirty="0" smtClean="0">
                <a:latin typeface="Franklin Gothic Book" pitchFamily="34" charset="0"/>
              </a:rPr>
              <a:t>(щука, лягушка, бобр, утка, гусь, карась, окунь, рак, прудовик, выдра, водомерка, плавунец, цапля, аист, стрекоза).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" y="3071810"/>
            <a:ext cx="8401080" cy="9286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Franklin Gothic Book" pitchFamily="34" charset="0"/>
              </a:rPr>
              <a:t>Рассматриваются </a:t>
            </a:r>
            <a:r>
              <a:rPr lang="ru-RU" sz="1600" i="1" dirty="0" smtClean="0">
                <a:latin typeface="Franklin Gothic Book" pitchFamily="34" charset="0"/>
              </a:rPr>
              <a:t>звери,  птицы, пресмыкающиеся, земноводные, рыбы, моллюски, черви, насекомые, раки (ракообразные), пауки.</a:t>
            </a:r>
            <a:endParaRPr lang="ru-RU" sz="1600" dirty="0" smtClean="0">
              <a:latin typeface="Franklin Gothic Book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latin typeface="Franklin Gothic Book" pitchFamily="34" charset="0"/>
              </a:rPr>
              <a:t>Тема: «Природные сообщества».</a:t>
            </a:r>
            <a:endParaRPr lang="ru-RU" sz="2000" b="1" dirty="0" smtClean="0">
              <a:latin typeface="Franklin Gothic Book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2844" y="257174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Тема:</a:t>
            </a:r>
            <a:r>
              <a:rPr lang="ru-RU" sz="2000" b="1" u="sng" dirty="0" smtClean="0">
                <a:latin typeface="Franklin Gothic Book" pitchFamily="34" charset="0"/>
              </a:rPr>
              <a:t> «Разнообразие животных».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1406" y="385762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Тема:</a:t>
            </a:r>
            <a:r>
              <a:rPr lang="ru-RU" sz="2000" b="1" u="sng" dirty="0" smtClean="0">
                <a:latin typeface="Franklin Gothic Book" pitchFamily="34" charset="0"/>
              </a:rPr>
              <a:t>  «Изучение групп питания животных» («Кто что ест»).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4429132"/>
            <a:ext cx="8643998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Модельные животные: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Franklin Gothic Book" pitchFamily="34" charset="0"/>
              </a:rPr>
              <a:t>Всеядные</a:t>
            </a:r>
            <a:r>
              <a:rPr lang="ru-RU" sz="1600" dirty="0" smtClean="0">
                <a:latin typeface="Franklin Gothic Book" pitchFamily="34" charset="0"/>
              </a:rPr>
              <a:t> </a:t>
            </a:r>
            <a:r>
              <a:rPr lang="ru-RU" sz="1600" i="1" dirty="0" smtClean="0">
                <a:latin typeface="Franklin Gothic Book" pitchFamily="34" charset="0"/>
              </a:rPr>
              <a:t>(енот, бурый медведь).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Franklin Gothic Book" pitchFamily="34" charset="0"/>
              </a:rPr>
              <a:t>Хищники</a:t>
            </a:r>
            <a:r>
              <a:rPr lang="ru-RU" sz="1600" dirty="0" smtClean="0">
                <a:latin typeface="Franklin Gothic Book" pitchFamily="34" charset="0"/>
              </a:rPr>
              <a:t> </a:t>
            </a:r>
            <a:r>
              <a:rPr lang="ru-RU" sz="1600" i="1" dirty="0" smtClean="0">
                <a:latin typeface="Franklin Gothic Book" pitchFamily="34" charset="0"/>
              </a:rPr>
              <a:t>(белый медведь, лиса, волк, рысь, , лев, тигр, пантера, соболь, акула, ястреб, орел, щука, песец, дельфин).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Franklin Gothic Book" pitchFamily="34" charset="0"/>
              </a:rPr>
              <a:t>Насекомоядные</a:t>
            </a:r>
            <a:r>
              <a:rPr lang="ru-RU" sz="1600" dirty="0" smtClean="0">
                <a:latin typeface="Franklin Gothic Book" pitchFamily="34" charset="0"/>
              </a:rPr>
              <a:t> </a:t>
            </a:r>
            <a:r>
              <a:rPr lang="ru-RU" sz="1600" i="1" dirty="0" smtClean="0">
                <a:latin typeface="Franklin Gothic Book" pitchFamily="34" charset="0"/>
              </a:rPr>
              <a:t>(крот, ёж, синица).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Franklin Gothic Book" pitchFamily="34" charset="0"/>
              </a:rPr>
              <a:t>Растительноядные</a:t>
            </a:r>
            <a:r>
              <a:rPr lang="ru-RU" sz="1600" dirty="0" smtClean="0">
                <a:latin typeface="Franklin Gothic Book" pitchFamily="34" charset="0"/>
              </a:rPr>
              <a:t> </a:t>
            </a:r>
            <a:r>
              <a:rPr lang="ru-RU" sz="1600" i="1" dirty="0" smtClean="0">
                <a:latin typeface="Franklin Gothic Book" pitchFamily="34" charset="0"/>
              </a:rPr>
              <a:t>(бобр, хомяк, верблюд, бурундук, белка, снегирь, заяц, лось, олень, мышь).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72320" cy="582594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latin typeface="Franklin Gothic Book" pitchFamily="34" charset="0"/>
              </a:rPr>
              <a:t>Тема: «Изучение животных в городе».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143512"/>
            <a:ext cx="8501122" cy="15716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Franklin Gothic Book" pitchFamily="34" charset="0"/>
              </a:rPr>
              <a:t>Модельные животные:</a:t>
            </a:r>
          </a:p>
          <a:p>
            <a:pPr lvl="0"/>
            <a:r>
              <a:rPr lang="ru-RU" sz="2900" b="1" dirty="0" smtClean="0">
                <a:latin typeface="Franklin Gothic Book" pitchFamily="34" charset="0"/>
              </a:rPr>
              <a:t>Живущие в условиях отсутствия и недостатка света </a:t>
            </a:r>
            <a:r>
              <a:rPr lang="ru-RU" sz="2900" dirty="0" smtClean="0">
                <a:latin typeface="Franklin Gothic Book" pitchFamily="34" charset="0"/>
              </a:rPr>
              <a:t>(</a:t>
            </a:r>
            <a:r>
              <a:rPr lang="ru-RU" sz="2900" i="1" dirty="0" smtClean="0">
                <a:latin typeface="Franklin Gothic Book" pitchFamily="34" charset="0"/>
              </a:rPr>
              <a:t>летучая мышь, сова, рыба – удильщик, крот, тушканчик, слепыш)</a:t>
            </a:r>
          </a:p>
          <a:p>
            <a:pPr lvl="0"/>
            <a:r>
              <a:rPr lang="ru-RU" sz="2900" b="1" dirty="0" smtClean="0">
                <a:latin typeface="Franklin Gothic Book" pitchFamily="34" charset="0"/>
              </a:rPr>
              <a:t>Живущие в условиях холода </a:t>
            </a:r>
            <a:r>
              <a:rPr lang="ru-RU" sz="2900" dirty="0" smtClean="0">
                <a:latin typeface="Franklin Gothic Book" pitchFamily="34" charset="0"/>
              </a:rPr>
              <a:t>(</a:t>
            </a:r>
            <a:r>
              <a:rPr lang="ru-RU" sz="2900" i="1" dirty="0" smtClean="0">
                <a:latin typeface="Franklin Gothic Book" pitchFamily="34" charset="0"/>
              </a:rPr>
              <a:t>белый медведь, пингвин, полярная сова, северный олень).</a:t>
            </a:r>
          </a:p>
          <a:p>
            <a:pPr lvl="0"/>
            <a:r>
              <a:rPr lang="ru-RU" sz="2900" b="1" dirty="0" smtClean="0">
                <a:latin typeface="Franklin Gothic Book" pitchFamily="34" charset="0"/>
              </a:rPr>
              <a:t>Живущие в условиях водоема </a:t>
            </a:r>
            <a:r>
              <a:rPr lang="ru-RU" sz="2900" i="1" dirty="0" smtClean="0">
                <a:latin typeface="Franklin Gothic Book" pitchFamily="34" charset="0"/>
              </a:rPr>
              <a:t>(лягушка, рыбы, бобр, утка, лебедь, уж, гусь, выдра).</a:t>
            </a:r>
          </a:p>
          <a:p>
            <a:pPr lvl="0"/>
            <a:r>
              <a:rPr lang="ru-RU" sz="2900" b="1" dirty="0" smtClean="0">
                <a:latin typeface="Franklin Gothic Book" pitchFamily="34" charset="0"/>
              </a:rPr>
              <a:t>Живущие в условиях жаркого климата</a:t>
            </a:r>
            <a:r>
              <a:rPr lang="ru-RU" sz="2900" dirty="0" smtClean="0">
                <a:latin typeface="Franklin Gothic Book" pitchFamily="34" charset="0"/>
              </a:rPr>
              <a:t> </a:t>
            </a:r>
            <a:r>
              <a:rPr lang="ru-RU" sz="2900" i="1" dirty="0" smtClean="0">
                <a:latin typeface="Franklin Gothic Book" pitchFamily="34" charset="0"/>
              </a:rPr>
              <a:t>(верблюд, тушканчик, ушастый еж).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06" y="1214422"/>
            <a:ext cx="697232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Тема: «Изучение</a:t>
            </a:r>
            <a:r>
              <a:rPr kumimoji="0" lang="ru-RU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 </a:t>
            </a:r>
            <a:r>
              <a:rPr lang="ru-RU" sz="2000" b="1" u="sng" dirty="0" smtClean="0">
                <a:latin typeface="Franklin Gothic Book" pitchFamily="34" charset="0"/>
              </a:rPr>
              <a:t>природы своего края»</a:t>
            </a:r>
            <a:r>
              <a:rPr lang="ru-RU" sz="2000" b="1" u="sng" dirty="0" smtClean="0">
                <a:latin typeface="Franklin Gothic Book" pitchFamily="34" charset="0"/>
                <a:ea typeface="+mj-ea"/>
                <a:cs typeface="+mj-cs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643050"/>
            <a:ext cx="857256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latin typeface="Franklin Gothic Book" pitchFamily="34" charset="0"/>
              </a:rPr>
              <a:t>Модельные животные</a:t>
            </a:r>
            <a:r>
              <a:rPr lang="ru-RU" sz="1600" dirty="0" smtClean="0">
                <a:latin typeface="Franklin Gothic Book" pitchFamily="34" charset="0"/>
              </a:rPr>
              <a:t> выбираются педагогом самостоятельно в зависимости от особенностей местной фауны.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06" y="2285992"/>
            <a:ext cx="697232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Тема: «</a:t>
            </a:r>
            <a:r>
              <a:rPr lang="ru-RU" sz="2000" b="1" u="sng" dirty="0" smtClean="0">
                <a:latin typeface="Franklin Gothic Book" pitchFamily="34" charset="0"/>
              </a:rPr>
              <a:t>Изучение природных зон».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2786058"/>
            <a:ext cx="8786874" cy="1857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Модельные животные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Franklin Gothic Book" pitchFamily="34" charset="0"/>
              </a:rPr>
              <a:t>Тундра</a:t>
            </a:r>
            <a:r>
              <a:rPr lang="ru-RU" sz="1600" dirty="0" smtClean="0">
                <a:latin typeface="Franklin Gothic Book" pitchFamily="34" charset="0"/>
              </a:rPr>
              <a:t> </a:t>
            </a:r>
            <a:r>
              <a:rPr lang="ru-RU" sz="1600" i="1" dirty="0" smtClean="0">
                <a:latin typeface="Franklin Gothic Book" pitchFamily="34" charset="0"/>
              </a:rPr>
              <a:t>(песец, лемминг, полярная сова, тундровая куропатка, волк, северный олень, лебедь).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Franklin Gothic Book" pitchFamily="34" charset="0"/>
              </a:rPr>
              <a:t>Тайга</a:t>
            </a:r>
            <a:r>
              <a:rPr lang="ru-RU" sz="1600" dirty="0" smtClean="0">
                <a:latin typeface="Franklin Gothic Book" pitchFamily="34" charset="0"/>
              </a:rPr>
              <a:t> </a:t>
            </a:r>
            <a:r>
              <a:rPr lang="ru-RU" sz="1600" i="1" dirty="0" smtClean="0">
                <a:latin typeface="Franklin Gothic Book" pitchFamily="34" charset="0"/>
              </a:rPr>
              <a:t>(бурый медведь, лиса, заяц, соболь, горностай, волк, глухарь, тетерев, бурундук, барсук, белка, дятел, муравей, клест).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Franklin Gothic Book" pitchFamily="34" charset="0"/>
              </a:rPr>
              <a:t>Широколиственные леса</a:t>
            </a:r>
            <a:r>
              <a:rPr lang="ru-RU" sz="1600" dirty="0" smtClean="0">
                <a:latin typeface="Franklin Gothic Book" pitchFamily="34" charset="0"/>
              </a:rPr>
              <a:t> </a:t>
            </a:r>
            <a:r>
              <a:rPr lang="ru-RU" sz="1600" i="1" dirty="0" smtClean="0">
                <a:latin typeface="Franklin Gothic Book" pitchFamily="34" charset="0"/>
              </a:rPr>
              <a:t>(пятнистый олень, кабан, жук – олень, сойка, косуля, иволга).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Franklin Gothic Book" pitchFamily="34" charset="0"/>
              </a:rPr>
              <a:t>Степь</a:t>
            </a:r>
            <a:r>
              <a:rPr lang="ru-RU" sz="1600" dirty="0" smtClean="0">
                <a:latin typeface="Franklin Gothic Book" pitchFamily="34" charset="0"/>
              </a:rPr>
              <a:t> </a:t>
            </a:r>
            <a:r>
              <a:rPr lang="ru-RU" sz="1600" i="1" dirty="0" smtClean="0">
                <a:latin typeface="Franklin Gothic Book" pitchFamily="34" charset="0"/>
              </a:rPr>
              <a:t>(дрофа, хомяк, степной орел, ящерица, сурок, суслик).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Franklin Gothic Book" pitchFamily="34" charset="0"/>
              </a:rPr>
              <a:t>Пустыня</a:t>
            </a:r>
            <a:r>
              <a:rPr lang="ru-RU" sz="1600" dirty="0" smtClean="0">
                <a:latin typeface="Franklin Gothic Book" pitchFamily="34" charset="0"/>
              </a:rPr>
              <a:t>  </a:t>
            </a:r>
            <a:r>
              <a:rPr lang="ru-RU" sz="1600" i="1" dirty="0" smtClean="0">
                <a:latin typeface="Franklin Gothic Book" pitchFamily="34" charset="0"/>
              </a:rPr>
              <a:t>(верблюд, черепаха, песчанка, тушканчик, варан, удод, змея-стрелка, змея эфа, ушастый ёж).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4572008"/>
            <a:ext cx="507209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Тема: </a:t>
            </a:r>
            <a:r>
              <a:rPr lang="ru-RU" sz="2000" b="1" u="sng" dirty="0" smtClean="0">
                <a:latin typeface="Franklin Gothic Book" pitchFamily="34" charset="0"/>
              </a:rPr>
              <a:t>«Кто в доме живет».</a:t>
            </a:r>
            <a:endParaRPr lang="ru-RU" sz="2000" b="1" dirty="0" smtClean="0">
              <a:latin typeface="Franklin Gothic Book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8715436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Franklin Gothic Book" pitchFamily="34" charset="0"/>
              </a:rPr>
              <a:t>Модельные животные</a:t>
            </a:r>
            <a:r>
              <a:rPr lang="ru-RU" sz="1600" b="1" i="1" dirty="0" smtClean="0">
                <a:latin typeface="Franklin Gothic Book" pitchFamily="34" charset="0"/>
              </a:rPr>
              <a:t>: </a:t>
            </a:r>
            <a:r>
              <a:rPr lang="ru-RU" sz="1600" i="1" dirty="0" smtClean="0">
                <a:latin typeface="Franklin Gothic Book" pitchFamily="34" charset="0"/>
              </a:rPr>
              <a:t>ворона, синица, голубь, летучая мышь, домовая мышь, божья коровка, муха, таракан, ёж, дождевой червь, бабочка, крот, галка, крыса, воробей, ласточка.</a:t>
            </a:r>
            <a:endParaRPr lang="ru-RU" sz="16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  <p:bldP spid="9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Arial" pitchFamily="34" charset="0"/>
                <a:cs typeface="Arial" pitchFamily="34" charset="0"/>
              </a:rPr>
              <a:t>Основоположником метода проектов считается американец В.-Х.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Кильпатрик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388" y="1484313"/>
            <a:ext cx="8640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 err="1" smtClean="0">
                <a:latin typeface="Franklin Gothic Book" pitchFamily="34" charset="0"/>
              </a:rPr>
              <a:t>Прое́кт</a:t>
            </a:r>
            <a:r>
              <a:rPr lang="ru-RU" sz="2000" dirty="0" smtClean="0">
                <a:latin typeface="Franklin Gothic Book" pitchFamily="34" charset="0"/>
              </a:rPr>
              <a:t> (от </a:t>
            </a:r>
            <a:r>
              <a:rPr lang="ru-RU" sz="2000" dirty="0" smtClean="0">
                <a:latin typeface="Franklin Gothic Book" pitchFamily="34" charset="0"/>
                <a:hlinkClick r:id="rId2" tooltip="Латинский язык"/>
              </a:rPr>
              <a:t>лат.</a:t>
            </a:r>
            <a:r>
              <a:rPr lang="ru-RU" sz="2000" dirty="0" smtClean="0">
                <a:latin typeface="Franklin Gothic Book" pitchFamily="34" charset="0"/>
              </a:rPr>
              <a:t> </a:t>
            </a:r>
            <a:r>
              <a:rPr lang="la-Latn" sz="2000" i="1" dirty="0" smtClean="0">
                <a:latin typeface="Franklin Gothic Book" pitchFamily="34" charset="0"/>
              </a:rPr>
              <a:t>projectus</a:t>
            </a:r>
            <a:r>
              <a:rPr lang="ru-RU" sz="2000" dirty="0" smtClean="0">
                <a:latin typeface="Franklin Gothic Book" pitchFamily="34" charset="0"/>
              </a:rPr>
              <a:t> — </a:t>
            </a:r>
            <a:r>
              <a:rPr lang="ru-RU" sz="2000" i="1" dirty="0" smtClean="0">
                <a:latin typeface="Franklin Gothic Book" pitchFamily="34" charset="0"/>
              </a:rPr>
              <a:t>брошенный вперёд, выступающий, выдающийся вперёд</a:t>
            </a:r>
            <a:r>
              <a:rPr lang="ru-RU" sz="2000" dirty="0" smtClean="0">
                <a:latin typeface="Franklin Gothic Book" pitchFamily="34" charset="0"/>
              </a:rPr>
              <a:t>) — замысел, идея, образ, воплощённые в форму описания, обоснования, расчётов, чертежей, раскрывающих сущность замысла и возможность его практической реализации.</a:t>
            </a:r>
          </a:p>
          <a:p>
            <a:pPr marL="0" indent="0">
              <a:buNone/>
            </a:pPr>
            <a:endParaRPr lang="ru-RU" sz="1600" dirty="0" smtClean="0">
              <a:latin typeface="Franklin Gothic Book" pitchFamily="34" charset="0"/>
            </a:endParaRPr>
          </a:p>
          <a:p>
            <a:pPr marL="0" indent="0" algn="r">
              <a:buNone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Материал из Википедии — свободной энциклопедии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Franklin Gothic Book" pitchFamily="34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96831" y="4169634"/>
            <a:ext cx="8900640" cy="22837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проектов определяется как «система обучения. при которой учащиеся приобретают  знания, умения в процессе планирования и выполнения постепенно усложняющихся практических знаний-проектов».</a:t>
            </a:r>
          </a:p>
          <a:p>
            <a:pPr marL="0" indent="0" algn="r">
              <a:buNone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Российская педагогическая энциклопедия 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7584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6472254" cy="7143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Franklin Gothic Book" pitchFamily="34" charset="0"/>
              </a:rPr>
              <a:t>Включает в себя:</a:t>
            </a:r>
            <a:endParaRPr lang="ru-RU" i="1" dirty="0" smtClean="0">
              <a:latin typeface="Franklin Gothic Boo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000240"/>
            <a:ext cx="6286544" cy="4143404"/>
          </a:xfrm>
        </p:spPr>
        <p:txBody>
          <a:bodyPr>
            <a:normAutofit lnSpcReduction="10000"/>
          </a:bodyPr>
          <a:lstStyle/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Чтение и обсуждение писем - ответов. 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Разнообразные игры. 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Создание макетов.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Наблюдения.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Экскурсии.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Выставки изобразительного творчества. 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Создание мини-музеев.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Праздники, инсценировки .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Прослушивание музыкальных произведений.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Создание комплексов гимнастик.</a:t>
            </a:r>
          </a:p>
          <a:p>
            <a:pPr>
              <a:buFont typeface="Webdings" pitchFamily="18" charset="2"/>
              <a:buChar char=""/>
            </a:pPr>
            <a:r>
              <a:rPr lang="ru-RU" sz="2000" b="1" dirty="0" smtClean="0">
                <a:latin typeface="Franklin Gothic Book" pitchFamily="34" charset="0"/>
              </a:rPr>
              <a:t>Практическую работу с детьми.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500042"/>
            <a:ext cx="778674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3</a:t>
            </a:r>
            <a:r>
              <a:rPr kumimoji="0" lang="ru-RU" sz="36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.  Заключительный этап.</a:t>
            </a:r>
            <a:endParaRPr kumimoji="0" lang="ru-RU" sz="36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8" name="Рисунок 7" descr="летящий лист 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472965"/>
          </a:xfrm>
          <a:prstGeom prst="rect">
            <a:avLst/>
          </a:prstGeom>
        </p:spPr>
      </p:pic>
      <p:pic>
        <p:nvPicPr>
          <p:cNvPr id="29698" name="Picture 2" descr="D:\Методическая работа в ДОУ\Экологическое образование\Презентации, выступления\Выступление Боженковой А.В\DSC03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14818"/>
            <a:ext cx="3076507" cy="23073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55E1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D:\Методическая работа в ДОУ\Экологическое образование\Презентации, выступления\Выступление Боженковой А.В\Средняя группа №2, ДЭБЦ 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14422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55E1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86724" cy="29289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Любить всех животных невозможно, а вот уважать право на существование каждого – нужно обязательно!</a:t>
            </a:r>
            <a:endParaRPr lang="ru-RU" b="1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5929330"/>
            <a:ext cx="3971924" cy="64294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Franklin Gothic Book" pitchFamily="34" charset="0"/>
              </a:rPr>
              <a:t>Н.А. Рыжова</a:t>
            </a:r>
            <a:endParaRPr lang="ru-RU" b="1" i="1" dirty="0">
              <a:latin typeface="Franklin Gothic Book" pitchFamily="34" charset="0"/>
            </a:endParaRPr>
          </a:p>
        </p:txBody>
      </p:sp>
      <p:pic>
        <p:nvPicPr>
          <p:cNvPr id="5" name="Picture 6" descr="Камышинский р-н 17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71802" y="3214686"/>
            <a:ext cx="2599802" cy="3394715"/>
          </a:xfrm>
          <a:prstGeom prst="rect">
            <a:avLst/>
          </a:prstGeom>
          <a:ln w="38100" cap="sq">
            <a:solidFill>
              <a:srgbClr val="255E18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2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357694"/>
            <a:ext cx="666748" cy="6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bird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-214338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bird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805276" y="1214422"/>
            <a:ext cx="1410194" cy="13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iv238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857892"/>
            <a:ext cx="922242" cy="8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jiv236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58654">
            <a:off x="8084264" y="5512301"/>
            <a:ext cx="490504" cy="4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jiv232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86281">
            <a:off x="684412" y="4736818"/>
            <a:ext cx="487122" cy="53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butterfly4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31287">
            <a:off x="2419162" y="3525986"/>
            <a:ext cx="569541" cy="4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4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22768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Franklin Gothic Book" pitchFamily="34" charset="0"/>
              </a:rPr>
              <a:t>Автор:</a:t>
            </a:r>
            <a:br>
              <a:rPr lang="ru-RU" dirty="0" smtClean="0">
                <a:latin typeface="Franklin Gothic Book" pitchFamily="34" charset="0"/>
              </a:rPr>
            </a:br>
            <a:r>
              <a:rPr lang="ru-RU" sz="2400" dirty="0" smtClean="0">
                <a:latin typeface="Franklin Gothic Book" pitchFamily="34" charset="0"/>
              </a:rPr>
              <a:t>старший воспитатель МБДОУ Дс №15 городского округа-город Камышин Волгоградской области</a:t>
            </a:r>
            <a:br>
              <a:rPr lang="ru-RU" sz="2400" dirty="0" smtClean="0">
                <a:latin typeface="Franklin Gothic Book" pitchFamily="34" charset="0"/>
              </a:rPr>
            </a:br>
            <a:r>
              <a:rPr lang="ru-RU" sz="3600" b="1" dirty="0" smtClean="0">
                <a:latin typeface="Franklin Gothic Book" pitchFamily="34" charset="0"/>
              </a:rPr>
              <a:t>Сердюкова Ольга Владимировна</a:t>
            </a:r>
            <a:endParaRPr lang="ru-RU" sz="3600" b="1" dirty="0">
              <a:latin typeface="Franklin Gothic Boo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47860" cy="40805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Franklin Gothic Book" pitchFamily="34" charset="0"/>
              </a:rPr>
              <a:t>При подготовке презентации были использованы материалы книги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Рыжовой Натальи Александровны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Franklin Gothic Book" pitchFamily="34" charset="0"/>
              </a:rPr>
              <a:t>доктора педагогических наук, кандидата биологических наук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Franklin Gothic Book" pitchFamily="34" charset="0"/>
              </a:rPr>
              <a:t>«Напиши письмо сове»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Franklin Gothic Book" pitchFamily="34" charset="0"/>
              </a:rPr>
              <a:t>Издательство: Карапуз-Дидактика Москва, 2007.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Franklin Gothic Book" pitchFamily="34" charset="0"/>
              </a:rPr>
              <a:t>Материалы книги: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Franklin Gothic Book" pitchFamily="34" charset="0"/>
              </a:rPr>
              <a:t>Экологическое воспитание дошкольников: Практическое пособие/под ред. Л.Н. Прохоровой.- М.:АРКТИ, 2003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Franklin Gothic Book" pitchFamily="34" charset="0"/>
              </a:rPr>
              <a:t>Материалы с сайта Википедия:</a:t>
            </a:r>
          </a:p>
          <a:p>
            <a:r>
              <a:rPr lang="en-US" sz="2000" dirty="0">
                <a:solidFill>
                  <a:schemeClr val="tx1"/>
                </a:solidFill>
                <a:latin typeface="Franklin Gothic Book" pitchFamily="34" charset="0"/>
                <a:hlinkClick r:id="rId3"/>
              </a:rPr>
              <a:t>http://ru.wikipedia.org/wiki/%</a:t>
            </a: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  <a:hlinkClick r:id="rId3"/>
              </a:rPr>
              <a:t>CF%F0%EE%E5%EA%F2</a:t>
            </a:r>
            <a:r>
              <a:rPr lang="ru-RU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</a:p>
          <a:p>
            <a:endParaRPr lang="ru-RU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195480"/>
            <a:ext cx="9001156" cy="85725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Что такое экологический проект?</a:t>
            </a:r>
            <a:endParaRPr lang="ru-RU" b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03407"/>
            <a:ext cx="8229600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Этапы проекта:</a:t>
            </a:r>
            <a:endParaRPr lang="ru-R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lvl="0"/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Franklin Gothic Book" pitchFamily="34" charset="0"/>
              </a:rPr>
              <a:t>подготовительный</a:t>
            </a:r>
            <a:r>
              <a:rPr lang="ru-RU" sz="2800" dirty="0" smtClean="0">
                <a:latin typeface="Franklin Gothic Book" pitchFamily="34" charset="0"/>
              </a:rPr>
              <a:t>: постановка цели и задач, определение методики работы, предварительная работа с педагогами, детьми и их родителями, выбор оборудования и материалов.</a:t>
            </a:r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latin typeface="Franklin Gothic Book" pitchFamily="34" charset="0"/>
              </a:rPr>
              <a:t>основной (исследовательский): </a:t>
            </a:r>
            <a:r>
              <a:rPr lang="ru-RU" sz="2800" dirty="0" smtClean="0">
                <a:latin typeface="Franklin Gothic Book" pitchFamily="34" charset="0"/>
              </a:rPr>
              <a:t>выполнение намеченных задач, поиск ответов на поставленные вопросы разными способами.</a:t>
            </a:r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latin typeface="Franklin Gothic Book" pitchFamily="34" charset="0"/>
              </a:rPr>
              <a:t>обобщающий (заключительный):</a:t>
            </a:r>
            <a:r>
              <a:rPr lang="ru-RU" sz="2800" dirty="0" smtClean="0">
                <a:latin typeface="Franklin Gothic Book" pitchFamily="34" charset="0"/>
              </a:rPr>
              <a:t> подведение итогов работы, обобщение результатов в самой различной форме, их анализ, закрепление полученных знаний, формулировка выводов и, по возможности, составление рекомендаций.  </a:t>
            </a: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785795"/>
            <a:ext cx="83010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Задачи проекта.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57324"/>
            <a:ext cx="8929718" cy="3686188"/>
          </a:xfrm>
        </p:spPr>
        <p:txBody>
          <a:bodyPr>
            <a:normAutofit lnSpcReduction="10000"/>
          </a:bodyPr>
          <a:lstStyle/>
          <a:p>
            <a:pPr indent="457200" algn="just">
              <a:buNone/>
            </a:pPr>
            <a:r>
              <a:rPr lang="ru-RU" sz="2800" b="1" dirty="0" smtClean="0">
                <a:latin typeface="Franklin Gothic Book" pitchFamily="34" charset="0"/>
              </a:rPr>
              <a:t>В образовательном плане работа по проекту позволяет  педагогу  дать  ребенку  достаточно большой объем информации по экологии, географии, биологии. При этом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сами  термины  не употребляются</a:t>
            </a:r>
            <a:r>
              <a:rPr lang="ru-RU" sz="2800" b="1" dirty="0" smtClean="0">
                <a:latin typeface="Franklin Gothic Book" pitchFamily="34" charset="0"/>
              </a:rPr>
              <a:t>, дети должны лишь  понять их сущность, что в дальнейшем поможет им оценивать окружающую среду с точки зрения  существующих в ней взаимосвязей. </a:t>
            </a:r>
            <a:endParaRPr lang="ru-RU" sz="2800" b="1" dirty="0">
              <a:latin typeface="Franklin Gothic Book" pitchFamily="34" charset="0"/>
            </a:endParaRPr>
          </a:p>
        </p:txBody>
      </p:sp>
      <p:pic>
        <p:nvPicPr>
          <p:cNvPr id="4" name="Рисунок 3" descr="2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500570"/>
            <a:ext cx="1575105" cy="224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4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Классификация писем по целям использования.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09610"/>
          <a:ext cx="8786874" cy="57325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28958"/>
                <a:gridCol w="5857916"/>
              </a:tblGrid>
              <a:tr h="57150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Экологический компонент содержания</a:t>
                      </a:r>
                      <a:endParaRPr lang="ru-RU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Группа модельных животных</a:t>
                      </a:r>
                      <a:endParaRPr lang="ru-RU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549206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Изучение  сезонных явлений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Животных с хорошо выраженными приспособлениями к сезонным изменениям  в природе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Охрана животных 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Животные, нуждающиеся в охране, занесенные в Красную книгу РФ,  международную Красную книгу, охраняемые животные региона, вымершие виды.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549206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Изучение природных сообществ (экосистем)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Животные, характерные для данной экосистемы (луг, водоём, лес) с хорошо выраженными признаками приспособления к ней. 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549206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Разнообразие животных 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Животных разных систематических групп (звери, птицы, насекомые, пауки, раки, черви, пресмыкающиеся, земноводные).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Изучение групп питания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Животные – представители хищников, насекомоядных, растительноядных.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549206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Изучение животных в городе 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Животные разных систематических групп, приспособленные к обитанию в условиях города (синантропные виды).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Изучение природы своего края 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Животные разных систематических групп, обитающие в вашей местности, охраняемые животные региона.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Изучение природы своего края 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Животные, характерные для данной географической зоны. 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  <a:tr h="549206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Изучение приспособлений к условиям среды.</a:t>
                      </a:r>
                      <a:endParaRPr lang="ru-RU" sz="15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Животные с хорошо выраженным приспособлениями к обитанию в определенных условиях среды (в воде, при недостатке света, в условиях низких температур, недостатка воды и т.п.).</a:t>
                      </a:r>
                      <a:endParaRPr lang="ru-RU" sz="1300" b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214446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rPr>
              <a:t>Особенности работы по проекту.</a:t>
            </a:r>
            <a:endParaRPr lang="ru-RU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9"/>
            <a:ext cx="8258204" cy="2786081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sz="2400" b="1" i="1" dirty="0" smtClean="0">
                <a:latin typeface="Franklin Gothic Book" pitchFamily="34" charset="0"/>
              </a:rPr>
              <a:t>«Воображение все еще находится в нашей школе на положение бедного родственника - вниманию и запоминанию отдается куда больше предпочтения; умение внимательно слушать и тщательно запоминать и по сей день составляет отличительную  особенность примерного,  то есть наиболее удобного податливого ученика».</a:t>
            </a:r>
            <a:endParaRPr lang="ru-RU" sz="2400" b="1" dirty="0" smtClean="0"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5286388"/>
            <a:ext cx="4643470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Джанни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Родари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- </a:t>
            </a:r>
          </a:p>
          <a:p>
            <a:pPr algn="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итальянский писатель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6" name="Рисунок 5" descr="Deti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643446"/>
            <a:ext cx="1428760" cy="2076465"/>
          </a:xfrm>
          <a:prstGeom prst="rect">
            <a:avLst/>
          </a:prstGeom>
        </p:spPr>
      </p:pic>
      <p:pic>
        <p:nvPicPr>
          <p:cNvPr id="7" name="Рисунок 6" descr="летящий лист 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8407"/>
            <a:ext cx="9144000" cy="58988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94"/>
            <a:ext cx="8786842" cy="214311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Проект «Письма животным» помогает развивать фантазию ребенка, превращает обучение в привлекательный, интересный и творческий  процесс.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3071810"/>
            <a:ext cx="8786874" cy="3500462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800" b="1" dirty="0" smtClean="0">
                <a:latin typeface="Franklin Gothic Book" pitchFamily="34" charset="0"/>
              </a:rPr>
              <a:t>У многих детей и взрослых существует стереотип: хищные животные плохие, злые, им не место рядом с человеком, волк и крокодил не нуждаются в нашей защите и помощи. Дети очень хорошо усваивают характеристики животных-героев сказок.</a:t>
            </a:r>
          </a:p>
          <a:p>
            <a:pPr indent="342900">
              <a:buNone/>
            </a:pPr>
            <a:r>
              <a:rPr lang="ru-RU" sz="2800" b="1" dirty="0" smtClean="0">
                <a:latin typeface="Franklin Gothic Book" pitchFamily="34" charset="0"/>
              </a:rPr>
              <a:t>Очень часто такие представления остаются на всю жизнь.</a:t>
            </a:r>
            <a:endParaRPr lang="ru-RU" sz="2800" b="1" dirty="0">
              <a:latin typeface="Franklin Gothic Book" pitchFamily="34" charset="0"/>
            </a:endParaRPr>
          </a:p>
        </p:txBody>
      </p:sp>
      <p:pic>
        <p:nvPicPr>
          <p:cNvPr id="5" name="Picture 10" descr="bird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937" y="0"/>
            <a:ext cx="13890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В основе проекта «Письма животным» лежит 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игровой прием – написание писем животным.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43011"/>
            <a:ext cx="8643998" cy="1828799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Franklin Gothic Book" pitchFamily="34" charset="0"/>
              </a:rPr>
              <a:t>Дети выбирают животное, которое им больше всего нравится  (любое или из списка предложенного взрослым), пишут ему письмо  по определенной схеме, заполняют анкеты, рисуют портрет животного – адресата, оформляют конверт с адресом. «Ответы животного» составляются воспитателем с учетом педагогических задач.</a:t>
            </a:r>
          </a:p>
          <a:p>
            <a:pPr>
              <a:buNone/>
            </a:pPr>
            <a:endParaRPr lang="ru-RU" sz="2400" dirty="0">
              <a:latin typeface="Franklin Gothic Book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3000372"/>
          <a:ext cx="8429684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5001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Работа в рамках экологического проекта строится на основе интегративного подхода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115328" cy="5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2297</Words>
  <Application>Microsoft Office PowerPoint</Application>
  <PresentationFormat>Экран (4:3)</PresentationFormat>
  <Paragraphs>237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Экологический проект  «Письма животным» </vt:lpstr>
      <vt:lpstr>Основоположником метода проектов считается американец В.-Х. Кильпатрик</vt:lpstr>
      <vt:lpstr>Что такое экологический проект?</vt:lpstr>
      <vt:lpstr>Задачи проекта.</vt:lpstr>
      <vt:lpstr>Классификация писем по целям использования.</vt:lpstr>
      <vt:lpstr>Особенности работы по проекту.</vt:lpstr>
      <vt:lpstr>Проект «Письма животным» помогает развивать фантазию ребенка, превращает обучение в привлекательный, интересный и творческий  процесс.</vt:lpstr>
      <vt:lpstr>В основе проекта «Письма животным» лежит  игровой прием – написание писем животным.</vt:lpstr>
      <vt:lpstr>Работа в рамках экологического проекта строится на основе интегративного подхода</vt:lpstr>
      <vt:lpstr>Участники проекта: </vt:lpstr>
      <vt:lpstr>Содержание проекта:  что и как делать.</vt:lpstr>
      <vt:lpstr>Материалы и оборудование:</vt:lpstr>
      <vt:lpstr>Слайд 13</vt:lpstr>
      <vt:lpstr>Анкета животного </vt:lpstr>
      <vt:lpstr>Как составить текст письма.</vt:lpstr>
      <vt:lpstr>Ответ от животных.</vt:lpstr>
      <vt:lpstr>Варианты написания писем:</vt:lpstr>
      <vt:lpstr>Тема: «Природные сообщества».</vt:lpstr>
      <vt:lpstr>Тема: «Изучение животных в городе».</vt:lpstr>
      <vt:lpstr>Слайд 20</vt:lpstr>
      <vt:lpstr>Любить всех животных невозможно, а вот уважать право на существование каждого – нужно обязательно!</vt:lpstr>
      <vt:lpstr>Автор: старший воспитатель МБДОУ Дс №15 городского округа-город Камышин Волгоградской области Сердюкова Ольга Владимировна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«Письма животным»</dc:title>
  <dc:creator>Сердюкова О.В. старший воспитатель МБДОУ Дс №15 г. Камышин, Волгоградской обл.</dc:creator>
  <cp:lastModifiedBy>Owner</cp:lastModifiedBy>
  <cp:revision>63</cp:revision>
  <dcterms:modified xsi:type="dcterms:W3CDTF">2015-10-27T09:27:07Z</dcterms:modified>
</cp:coreProperties>
</file>