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4" r:id="rId3"/>
    <p:sldId id="258" r:id="rId4"/>
    <p:sldId id="326" r:id="rId5"/>
    <p:sldId id="323" r:id="rId6"/>
    <p:sldId id="327" r:id="rId7"/>
    <p:sldId id="328" r:id="rId8"/>
    <p:sldId id="329" r:id="rId9"/>
    <p:sldId id="330" r:id="rId10"/>
    <p:sldId id="331" r:id="rId11"/>
  </p:sldIdLst>
  <p:sldSz cx="9144000" cy="6858000" type="screen4x3"/>
  <p:notesSz cx="6858000" cy="91440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1495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C2B"/>
    <a:srgbClr val="21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  <p:guide orient="horz" pos="3120"/>
        <p:guide pos="2160"/>
        <p:guide orient="horz" pos="149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8892A-57DD-45D3-87A2-0828D72870B9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A0C6C-A080-4107-BBF7-74DBB57B4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0C6C-A080-4107-BBF7-74DBB57B4F8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1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FE3E-5069-4BC0-B5D0-31513AF44F2F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fon_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844825"/>
            <a:ext cx="1157288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988" y="26891"/>
            <a:ext cx="9158988" cy="6858000"/>
          </a:xfrm>
          <a:prstGeom prst="rect">
            <a:avLst/>
          </a:prstGeom>
          <a:solidFill>
            <a:srgbClr val="1A4C2B"/>
          </a:solidFill>
          <a:ln>
            <a:solidFill>
              <a:srgbClr val="1A4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OOP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4988" y="-25947"/>
            <a:ext cx="9158988" cy="1055023"/>
          </a:xfrm>
          <a:prstGeom prst="rect">
            <a:avLst/>
          </a:prstGeom>
        </p:spPr>
      </p:pic>
      <p:pic>
        <p:nvPicPr>
          <p:cNvPr id="20" name="Рисунок 19" descr="fon_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81664" y="5852628"/>
            <a:ext cx="749052" cy="942356"/>
          </a:xfrm>
          <a:prstGeom prst="rect">
            <a:avLst/>
          </a:prstGeom>
        </p:spPr>
      </p:pic>
      <p:pic>
        <p:nvPicPr>
          <p:cNvPr id="11" name="Рисунок 10" descr="logo_1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6294" y="147527"/>
            <a:ext cx="2049522" cy="808841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 bwMode="auto">
          <a:xfrm>
            <a:off x="688980" y="2564904"/>
            <a:ext cx="7627439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spc="128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ВОЛОНТЁРСКИЕ АКЦИИ </a:t>
            </a:r>
            <a:endParaRPr lang="ru-RU" sz="2800" b="1" spc="128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НАЦИОНАЛЬНОГО ПАРКА «ТАГАНАЙ»</a:t>
            </a:r>
            <a:endParaRPr lang="ru-RU" sz="28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Лена\Лена\Фирменный стиль\Таганай\Лого\лого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98880"/>
            <a:ext cx="1080120" cy="6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14988" y="26891"/>
            <a:ext cx="9158988" cy="6858000"/>
          </a:xfrm>
          <a:prstGeom prst="rect">
            <a:avLst/>
          </a:prstGeom>
          <a:solidFill>
            <a:srgbClr val="1A4C2B"/>
          </a:solidFill>
          <a:ln>
            <a:solidFill>
              <a:srgbClr val="1A4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xmlns="" id="{BF6BF6BB-E852-4C05-AC47-3A89BB9849F0}"/>
              </a:ext>
            </a:extLst>
          </p:cNvPr>
          <p:cNvSpPr txBox="1">
            <a:spLocks/>
          </p:cNvSpPr>
          <p:nvPr/>
        </p:nvSpPr>
        <p:spPr bwMode="auto">
          <a:xfrm>
            <a:off x="1301999" y="1077077"/>
            <a:ext cx="6349590" cy="8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700" b="1" spc="128" dirty="0">
                <a:solidFill>
                  <a:srgbClr val="1A4C2B"/>
                </a:solidFill>
                <a:latin typeface="Tahoma" pitchFamily="34" charset="0"/>
                <a:cs typeface="Tahoma" pitchFamily="34" charset="0"/>
              </a:rPr>
              <a:t>До встречи на Таганае!</a:t>
            </a:r>
            <a:endParaRPr lang="ru-RU" sz="2400" b="1" spc="128" dirty="0">
              <a:solidFill>
                <a:srgbClr val="1A4C2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E86663-0C22-423B-B460-50E494F75280}"/>
              </a:ext>
            </a:extLst>
          </p:cNvPr>
          <p:cNvSpPr txBox="1"/>
          <p:nvPr/>
        </p:nvSpPr>
        <p:spPr>
          <a:xfrm>
            <a:off x="191522" y="6091572"/>
            <a:ext cx="7106089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волонтёрской </a:t>
            </a: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деятельности, </a:t>
            </a:r>
            <a:endParaRPr lang="en-US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обращайтесь </a:t>
            </a:r>
            <a:r>
              <a:rPr lang="en-US" sz="18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ecopros@taganay.org</a:t>
            </a:r>
            <a:r>
              <a:rPr lang="ru-RU" sz="18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800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 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(</a:t>
            </a:r>
            <a:r>
              <a:rPr lang="ru-RU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3513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67-13-13</a:t>
            </a:r>
            <a:endParaRPr lang="ru-RU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Рисунок 23" descr="OOP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4988" y="-25947"/>
            <a:ext cx="9158988" cy="1055023"/>
          </a:xfrm>
          <a:prstGeom prst="rect">
            <a:avLst/>
          </a:prstGeom>
        </p:spPr>
      </p:pic>
      <p:pic>
        <p:nvPicPr>
          <p:cNvPr id="25" name="Рисунок 24" descr="logo_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7520" y="106870"/>
            <a:ext cx="1761490" cy="695170"/>
          </a:xfrm>
          <a:prstGeom prst="rect">
            <a:avLst/>
          </a:prstGeom>
        </p:spPr>
      </p:pic>
      <p:pic>
        <p:nvPicPr>
          <p:cNvPr id="26" name="Picture 2" descr="C:\Лена\Лена\Фирменный стиль\Таганай\Лого\лого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89" y="98880"/>
            <a:ext cx="952860" cy="5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 bwMode="auto">
          <a:xfrm>
            <a:off x="-14988" y="908720"/>
            <a:ext cx="91589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27" name="Рисунок 26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pic>
        <p:nvPicPr>
          <p:cNvPr id="21" name="Рисунок 20" descr="logo_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3" y="1160750"/>
            <a:ext cx="4968549" cy="524933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243516" indent="-243516">
              <a:buFont typeface="Arial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благодарностью, Таганай!»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Очистка территории национального парка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мусора.</a:t>
            </a:r>
          </a:p>
          <a:p>
            <a:endParaRPr lang="ru-RU" sz="14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кормите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птиц!»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Подкормка зимующих птиц на тропах Таганая.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«Лесные культуры»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Прополка молодой хвойной лесопосадки от высоких травяных растений.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Таганайские тропы»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маркировки на разрешённых тропах.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«Научные экспедиции»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научной деятельности, инвентаризация растений, учёт животных и т.д.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Экокультуристы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Таганая»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подготовке проведении массовых и спортивных мероприятий в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экостиле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«Дистанционное волонтерство»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Дизайн, иллюстрация, макетирование.</a:t>
            </a:r>
          </a:p>
          <a:p>
            <a:pPr marL="243516" indent="-243516" algn="just">
              <a:buFont typeface="Arial" panose="020B0604020202020204" pitchFamily="34" charset="0"/>
              <a:buChar char="•"/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1475656" y="265002"/>
            <a:ext cx="7488832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ВОЛОНТЁРСКИЕ </a:t>
            </a: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АКЦИИ «ТАГАНАЯ»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Лена\Лена\отчёты\2022\По месяцам_экопрос\8. Август\Таганай\_15-20.08волонтеры фонд потанина\17.08.22\17.08.22\Jpeg\DSC01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3233"/>
            <a:ext cx="359346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21" name="Рисунок 20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49426" y="1634339"/>
            <a:ext cx="8475093" cy="69792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Оставленный мусор в лесах не только портит пейзаж, но и наносит серьезный ущерб диким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животным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может стать источником возникновения пожара. 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29DC-6E7B-4E64-981F-688FA5F7AAC9}"/>
              </a:ext>
            </a:extLst>
          </p:cNvPr>
          <p:cNvSpPr txBox="1"/>
          <p:nvPr/>
        </p:nvSpPr>
        <p:spPr>
          <a:xfrm>
            <a:off x="410961" y="1020232"/>
            <a:ext cx="8142776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ОБЪЕДИНЯЕТ ВСЕХ, КТО ЖЕЛАЕТ ВНЕСТИ СВОЙ ВКЛАД В СОХРАНЕНИЕ ПРИРОДЫ. </a:t>
            </a:r>
            <a:endParaRPr lang="ru-RU" sz="1400" b="1" cap="small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FA17EFA-0B57-480E-AEC4-0E26C0314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3"/>
          <a:stretch/>
        </p:blipFill>
        <p:spPr>
          <a:xfrm>
            <a:off x="4572000" y="2829959"/>
            <a:ext cx="4410836" cy="35365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49429DC-6E7B-4E64-981F-688FA5F7AAC9}"/>
              </a:ext>
            </a:extLst>
          </p:cNvPr>
          <p:cNvSpPr txBox="1"/>
          <p:nvPr/>
        </p:nvSpPr>
        <p:spPr>
          <a:xfrm>
            <a:off x="501120" y="2486797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43543" y="2830780"/>
            <a:ext cx="4038806" cy="3535685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3 до 30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зависимости от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объёма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срока работ).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своим коллективом или присоединиться к сборной группе.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парк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предоставляет проживание в гостевых домах/палатках на время волонтерской смены (если это необходимо).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мешки и пр.).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1475656" y="265002"/>
            <a:ext cx="7488832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 БЛАГОДАРНОСТЬЮ, ТАГАНАЙ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 descr="logo_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B412D6-55AA-4CAC-B7E7-ED6208A0BF7F}"/>
              </a:ext>
            </a:extLst>
          </p:cNvPr>
          <p:cNvSpPr/>
          <p:nvPr/>
        </p:nvSpPr>
        <p:spPr>
          <a:xfrm>
            <a:off x="395536" y="988744"/>
            <a:ext cx="4323953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Подкормка зимующих птиц на тропах </a:t>
            </a:r>
            <a:r>
              <a:rPr lang="ru-RU" sz="17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Таганая.</a:t>
            </a:r>
            <a:endParaRPr lang="ru-RU" sz="17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9FF78D-3BBE-45F5-952B-B4CC8E446D9D}"/>
              </a:ext>
            </a:extLst>
          </p:cNvPr>
          <p:cNvSpPr txBox="1"/>
          <p:nvPr/>
        </p:nvSpPr>
        <p:spPr>
          <a:xfrm>
            <a:off x="395536" y="2414789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D0D90F97-339E-44DC-8E48-34561E60B2FE}"/>
              </a:ext>
            </a:extLst>
          </p:cNvPr>
          <p:cNvSpPr txBox="1">
            <a:spLocks/>
          </p:cNvSpPr>
          <p:nvPr/>
        </p:nvSpPr>
        <p:spPr>
          <a:xfrm>
            <a:off x="439111" y="1449321"/>
            <a:ext cx="8475093" cy="69792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AB52B7-E90A-4760-9BD5-11290F1574E1}"/>
              </a:ext>
            </a:extLst>
          </p:cNvPr>
          <p:cNvSpPr/>
          <p:nvPr/>
        </p:nvSpPr>
        <p:spPr>
          <a:xfrm>
            <a:off x="395536" y="1623282"/>
            <a:ext cx="4464496" cy="50957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помочь пернатым обитателям Таганая пережить холода. Как?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125DDE1-F4C2-4ACF-B6EC-06056D43721E}"/>
              </a:ext>
            </a:extLst>
          </p:cNvPr>
          <p:cNvSpPr txBox="1">
            <a:spLocks/>
          </p:cNvSpPr>
          <p:nvPr/>
        </p:nvSpPr>
        <p:spPr>
          <a:xfrm>
            <a:off x="439111" y="2686764"/>
            <a:ext cx="4280377" cy="369456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1 до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Группа больше 10 человек делится и идёт по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двум или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трём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разным тропам. 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строго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соблюдать правила кормления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пернатых (только нежареные, несолёные семечки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некопчёное, несолёное сало).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Если вы можете взять корм для птиц с собой – это замечательно. Также получить корм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можно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бесплатно у нас.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17" name="Рисунок 16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18" name="Рисунок 17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265002"/>
            <a:ext cx="6595466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ПОДКОРМИТЕ ПТИЦ!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 descr="logo_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  <p:pic>
        <p:nvPicPr>
          <p:cNvPr id="3074" name="Picture 2" descr="https://sun9-61.userapi.com/impg/GANA3r-x8vIEXCfwW2uGDgp2qRDoKbvCr_5fGw/uHBxueBwGF8.jpg?size=768x1024&amp;quality=96&amp;sign=e1a6e22bf4f32ce925f58a805545062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"/>
          <a:stretch/>
        </p:blipFill>
        <p:spPr bwMode="auto">
          <a:xfrm>
            <a:off x="4989920" y="988744"/>
            <a:ext cx="3974568" cy="56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0072579E-6895-44F8-A10E-2285BBE4EFF6}"/>
              </a:ext>
            </a:extLst>
          </p:cNvPr>
          <p:cNvSpPr txBox="1">
            <a:spLocks/>
          </p:cNvSpPr>
          <p:nvPr/>
        </p:nvSpPr>
        <p:spPr>
          <a:xfrm>
            <a:off x="899592" y="2060848"/>
            <a:ext cx="7560840" cy="648072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50A11C6-B9F8-414B-8F62-A606D3E28275}"/>
              </a:ext>
            </a:extLst>
          </p:cNvPr>
          <p:cNvSpPr/>
          <p:nvPr/>
        </p:nvSpPr>
        <p:spPr>
          <a:xfrm>
            <a:off x="426302" y="988555"/>
            <a:ext cx="8292414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Прополка молодой хвойной лесопосадки от высоких травяных растений.</a:t>
            </a:r>
          </a:p>
          <a:p>
            <a:endParaRPr lang="ru-RU" sz="17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804DBA-C246-462B-9BC0-AE0301425CE6}"/>
              </a:ext>
            </a:extLst>
          </p:cNvPr>
          <p:cNvSpPr txBox="1"/>
          <p:nvPr/>
        </p:nvSpPr>
        <p:spPr>
          <a:xfrm>
            <a:off x="467544" y="2348880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C79811D-A31A-4B3E-B045-C2C1BF9E3F02}"/>
              </a:ext>
            </a:extLst>
          </p:cNvPr>
          <p:cNvSpPr/>
          <p:nvPr/>
        </p:nvSpPr>
        <p:spPr>
          <a:xfrm>
            <a:off x="467544" y="1484784"/>
            <a:ext cx="8107469" cy="50957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Молодым хвойным деревьям сложно расти среди высоких быстро растущих кустарников и травы. Вы сможете освободить их и дать возможность подрасти.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7C4F4149-078C-4D07-B03E-0822D9C1A0FA}"/>
              </a:ext>
            </a:extLst>
          </p:cNvPr>
          <p:cNvSpPr txBox="1">
            <a:spLocks/>
          </p:cNvSpPr>
          <p:nvPr/>
        </p:nvSpPr>
        <p:spPr>
          <a:xfrm>
            <a:off x="441890" y="2661784"/>
            <a:ext cx="3914086" cy="3835785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Группа от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10 до 50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Можно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приехать в одиночку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присоединиться к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группе или приехать своим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большим коллективом.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 более 10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добираются до места посадок на своем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транспорте. На некоторые участки можно добраться только пешком.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тяпки, секаторы, мешки и пр.).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2B0CF6B-9B58-4097-818A-3A3925093F30}"/>
              </a:ext>
            </a:extLst>
          </p:cNvPr>
          <p:cNvSpPr/>
          <p:nvPr/>
        </p:nvSpPr>
        <p:spPr>
          <a:xfrm>
            <a:off x="3323862" y="240135"/>
            <a:ext cx="6966090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24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Лесные культуры</a:t>
            </a:r>
            <a:r>
              <a:rPr lang="ru-RU" sz="24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24" name="Рисунок 23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26" name="Рисунок 25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265002"/>
            <a:ext cx="6595466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ЛЕСНЫЕ КУЛЬТУРЫ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sun9-48.userapi.com/impg/B-LFaLhd6gqGRtyNpF-OPsnhT4RrYcNOH9dQ1Q/_EIqzPabQWg.jpg?size=1280x960&amp;quality=95&amp;sign=f224a43246f398ff3c6b69deb7fa527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/>
          <a:stretch/>
        </p:blipFill>
        <p:spPr bwMode="auto">
          <a:xfrm>
            <a:off x="4355976" y="2348879"/>
            <a:ext cx="4643155" cy="39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logo_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_w.png">
            <a:extLst>
              <a:ext uri="{FF2B5EF4-FFF2-40B4-BE49-F238E27FC236}">
                <a16:creationId xmlns:a16="http://schemas.microsoft.com/office/drawing/2014/main" xmlns="" id="{C8C2ACD3-CB2A-4A16-B7D7-DFA088C26C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30" y="260649"/>
            <a:ext cx="1235315" cy="7688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B16E4E5-8F09-4B1D-984E-148BE9CBD0C5}"/>
              </a:ext>
            </a:extLst>
          </p:cNvPr>
          <p:cNvSpPr/>
          <p:nvPr/>
        </p:nvSpPr>
        <p:spPr>
          <a:xfrm>
            <a:off x="488421" y="988554"/>
            <a:ext cx="8292414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endParaRPr lang="ru-RU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7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578E8F-3BB6-4D3B-910C-688B02252D6C}"/>
              </a:ext>
            </a:extLst>
          </p:cNvPr>
          <p:cNvSpPr txBox="1"/>
          <p:nvPr/>
        </p:nvSpPr>
        <p:spPr>
          <a:xfrm>
            <a:off x="467544" y="2226217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FD30BC-FFC3-45A5-9FE9-03695DB92B72}"/>
              </a:ext>
            </a:extLst>
          </p:cNvPr>
          <p:cNvSpPr/>
          <p:nvPr/>
        </p:nvSpPr>
        <p:spPr>
          <a:xfrm>
            <a:off x="488421" y="1491339"/>
            <a:ext cx="8348969" cy="50957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Краска под воздействием погодных условий приходит в негодность всего через пару лет, поэтому парку необходима регулярная помощь в обновлении маркировки.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B7077A7C-C2A7-424E-ADA9-9EFA670FBE9C}"/>
              </a:ext>
            </a:extLst>
          </p:cNvPr>
          <p:cNvSpPr txBox="1">
            <a:spLocks/>
          </p:cNvSpPr>
          <p:nvPr/>
        </p:nvSpPr>
        <p:spPr>
          <a:xfrm>
            <a:off x="441889" y="2566942"/>
            <a:ext cx="5498263" cy="367037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10 человек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группе.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Можно приехать в одиночку и присоединиться к группе или приехать своим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коллективом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Тропы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парке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протяжённые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есть подъёмы в гору - необходима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 выносливость.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Краску и пустые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баллоны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волонтер несет самостоятельно.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парк предоставляет проживание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время волонтерской смены (если это необходимо).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краску 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пр.).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EB20B3E-BBEC-4A68-892A-4180141FBBD2}"/>
              </a:ext>
            </a:extLst>
          </p:cNvPr>
          <p:cNvSpPr/>
          <p:nvPr/>
        </p:nvSpPr>
        <p:spPr>
          <a:xfrm>
            <a:off x="3323862" y="240137"/>
            <a:ext cx="6966090" cy="81735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Таганайские тропы» </a:t>
            </a:r>
          </a:p>
          <a:p>
            <a:endParaRPr lang="ru-RU" sz="24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5BBE590-40FB-456E-B7B9-E5AEF8C5C24E}"/>
              </a:ext>
            </a:extLst>
          </p:cNvPr>
          <p:cNvSpPr/>
          <p:nvPr/>
        </p:nvSpPr>
        <p:spPr>
          <a:xfrm>
            <a:off x="488421" y="1025185"/>
            <a:ext cx="8645889" cy="34029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маркировки на разрешённых тропах.</a:t>
            </a:r>
          </a:p>
        </p:txBody>
      </p:sp>
      <p:pic>
        <p:nvPicPr>
          <p:cNvPr id="17" name="Рисунок 16" descr="logo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18" name="Рисунок 17" descr="Logo_w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265002"/>
            <a:ext cx="6595466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ТАГАНАЙСКИЕ ТРОПЫ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 bwMode="auto">
          <a:xfrm>
            <a:off x="6084168" y="2312988"/>
            <a:ext cx="2851357" cy="39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logo_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C9F71C-2043-4E4C-A48D-FE86D001BC87}"/>
              </a:ext>
            </a:extLst>
          </p:cNvPr>
          <p:cNvSpPr txBox="1"/>
          <p:nvPr/>
        </p:nvSpPr>
        <p:spPr>
          <a:xfrm>
            <a:off x="474433" y="2420888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087A1A8-C2F0-4A5A-A11E-8A29DE5C570E}"/>
              </a:ext>
            </a:extLst>
          </p:cNvPr>
          <p:cNvSpPr/>
          <p:nvPr/>
        </p:nvSpPr>
        <p:spPr>
          <a:xfrm>
            <a:off x="441890" y="1664512"/>
            <a:ext cx="8395500" cy="50957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Побывать в заповедных уголках парка, поближе познакомиться с флорой и фауной Таганая, внести свой вклад в развитие науки в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нацпарке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05F1FA3-1BEC-462A-8AC0-F6BDEDDD5DDD}"/>
              </a:ext>
            </a:extLst>
          </p:cNvPr>
          <p:cNvSpPr txBox="1">
            <a:spLocks/>
          </p:cNvSpPr>
          <p:nvPr/>
        </p:nvSpPr>
        <p:spPr>
          <a:xfrm>
            <a:off x="441889" y="2708920"/>
            <a:ext cx="5354247" cy="378865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10 человек в группе. Можно приехать в одиночку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или семьей, присоединяясь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группе единомышленников.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Важна физическая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выносливость, готовность проживать в диких условиях,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нести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себе все необходимое для экспедиции и личные вещи.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Важна ответственность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аккуратность, внимательность и безграничная любовь к природе.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Проживание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чаще всего в собственных палатках и собственным спальным инвентарем.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предоставляем рабочий инвентарь (перчатки, мешки, ведра и пр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 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костровое оборудование.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6514B06-195B-4928-ABF1-96ACC1958480}"/>
              </a:ext>
            </a:extLst>
          </p:cNvPr>
          <p:cNvSpPr/>
          <p:nvPr/>
        </p:nvSpPr>
        <p:spPr>
          <a:xfrm>
            <a:off x="441889" y="1025186"/>
            <a:ext cx="8395501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научной деятельности, инвентаризация растений, учёт животных и т.д.</a:t>
            </a:r>
          </a:p>
        </p:txBody>
      </p:sp>
      <p:pic>
        <p:nvPicPr>
          <p:cNvPr id="18" name="Рисунок 17" descr="logo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  <p:pic>
        <p:nvPicPr>
          <p:cNvPr id="19" name="Рисунок 18" descr="logo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20" name="Рисунок 19" descr="Logo_w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265002"/>
            <a:ext cx="6595466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НАУЧНЫЕ ЭКСПЕДИЦИИ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s://sun9-21.userapi.com/impf/c621727/v621727654/30ecf/zIBgO2tRDSo.jpg?size=1151x2048&amp;quality=96&amp;sign=15a9e40c120220b4a7ac916d7824dca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4"/>
          <a:stretch/>
        </p:blipFill>
        <p:spPr bwMode="auto">
          <a:xfrm>
            <a:off x="5796136" y="2276871"/>
            <a:ext cx="3041254" cy="43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727757-684F-4826-8805-7A0AB40285F3}"/>
              </a:ext>
            </a:extLst>
          </p:cNvPr>
          <p:cNvSpPr txBox="1"/>
          <p:nvPr/>
        </p:nvSpPr>
        <p:spPr>
          <a:xfrm>
            <a:off x="453114" y="2276872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400" b="1" cap="small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40CD35BD-C6C8-47CB-8FED-0C033675F771}"/>
              </a:ext>
            </a:extLst>
          </p:cNvPr>
          <p:cNvSpPr txBox="1">
            <a:spLocks/>
          </p:cNvSpPr>
          <p:nvPr/>
        </p:nvSpPr>
        <p:spPr>
          <a:xfrm>
            <a:off x="441888" y="2563030"/>
            <a:ext cx="4778184" cy="393454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1 до 40 чел., в зависимости от мероприятия.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одиночку,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 друзьями, классом, коллективом. 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Важна готовность обучаться проведению игр, желание примерять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себя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образы Таганайских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персонажей.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позитивно общаться с гостями парка и участниками мероприятия.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реквизит и игры.</a:t>
            </a: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35C6427-B1C8-48C2-B102-25999EE69368}"/>
              </a:ext>
            </a:extLst>
          </p:cNvPr>
          <p:cNvSpPr/>
          <p:nvPr/>
        </p:nvSpPr>
        <p:spPr>
          <a:xfrm>
            <a:off x="467544" y="1025185"/>
            <a:ext cx="8463408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</a:t>
            </a:r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подготовке проведении массовых и спортивных мероприятий в </a:t>
            </a:r>
            <a:r>
              <a:rPr lang="ru-RU" sz="1700" b="1" cap="sm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экостиле</a:t>
            </a:r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AB0E4A8-C644-4B2B-9F24-069C1FC5B79C}"/>
              </a:ext>
            </a:extLst>
          </p:cNvPr>
          <p:cNvSpPr/>
          <p:nvPr/>
        </p:nvSpPr>
        <p:spPr>
          <a:xfrm>
            <a:off x="494796" y="1623282"/>
            <a:ext cx="8154408" cy="509574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вы активны, позитивны, любите природу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хотите проявить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 творческие способности,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 акция для вас.</a:t>
            </a:r>
          </a:p>
        </p:txBody>
      </p:sp>
      <p:pic>
        <p:nvPicPr>
          <p:cNvPr id="11" name="Рисунок 10" descr="logo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  <p:pic>
        <p:nvPicPr>
          <p:cNvPr id="16" name="Рисунок 15" descr="logo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17" name="Рисунок 16" descr="Logo_w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265002"/>
            <a:ext cx="6595466" cy="41724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«ЭКОКУЛЬТУРИСТЫ»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https://sun9-74.userapi.com/impg/e-ZvTi6gRZE7Q0MJk5bbJtCGnF4k-cyf_Q96pg/Nqw4B4WJpZI.jpg?size=1024x683&amp;quality=95&amp;sign=ee27b2c930d2366d3d6c8368776b5acc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r="16848"/>
          <a:stretch/>
        </p:blipFill>
        <p:spPr bwMode="auto">
          <a:xfrm>
            <a:off x="5436096" y="2038234"/>
            <a:ext cx="3528392" cy="45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727757-684F-4826-8805-7A0AB40285F3}"/>
              </a:ext>
            </a:extLst>
          </p:cNvPr>
          <p:cNvSpPr txBox="1"/>
          <p:nvPr/>
        </p:nvSpPr>
        <p:spPr>
          <a:xfrm>
            <a:off x="467544" y="2760646"/>
            <a:ext cx="368683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УСЛОВИЯ УЧАСТИЯ: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40CD35BD-C6C8-47CB-8FED-0C033675F771}"/>
              </a:ext>
            </a:extLst>
          </p:cNvPr>
          <p:cNvSpPr txBox="1">
            <a:spLocks/>
          </p:cNvSpPr>
          <p:nvPr/>
        </p:nvSpPr>
        <p:spPr>
          <a:xfrm>
            <a:off x="441888" y="3046804"/>
            <a:ext cx="5066216" cy="3190508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ограничено, задачи ставятся индивидуально.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работы над иллюстрацией и дизайном приезжать не нужно. Техническое задание и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референсы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предоставляют сотрудники парка.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Фотосъемка совмещается с походом в парк.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Волонтёры, выполнившие задачи в рамках акции, получают от парка набор сувенирной продукции.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43516" indent="-243516">
              <a:spcBef>
                <a:spcPts val="511"/>
              </a:spcBef>
              <a:spcAft>
                <a:spcPts val="511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парка,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волонтерских акций осуществляют самостоятельно. 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35C6427-B1C8-48C2-B102-25999EE69368}"/>
              </a:ext>
            </a:extLst>
          </p:cNvPr>
          <p:cNvSpPr/>
          <p:nvPr/>
        </p:nvSpPr>
        <p:spPr>
          <a:xfrm>
            <a:off x="467544" y="1025185"/>
            <a:ext cx="8463408" cy="8635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7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</a:t>
            </a:r>
            <a:r>
              <a:rPr lang="ru-RU" sz="17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подготовке </a:t>
            </a:r>
            <a:r>
              <a:rPr lang="ru-RU" sz="17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макетов для сувенирной и полиграфической продукции, создании иллюстраций, фотосъемке природы и инфраструктуры парка.</a:t>
            </a:r>
            <a:endParaRPr lang="ru-RU" sz="17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AB0E4A8-C644-4B2B-9F24-069C1FC5B79C}"/>
              </a:ext>
            </a:extLst>
          </p:cNvPr>
          <p:cNvSpPr/>
          <p:nvPr/>
        </p:nvSpPr>
        <p:spPr>
          <a:xfrm>
            <a:off x="467544" y="1916832"/>
            <a:ext cx="8154408" cy="725018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направление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волонтёрства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подойдет вам,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у вас есть опыт и желание развиваться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направлении графического дизайна,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иллюстрации, фото- и видеосъемке.</a:t>
            </a:r>
          </a:p>
        </p:txBody>
      </p:sp>
      <p:pic>
        <p:nvPicPr>
          <p:cNvPr id="18" name="Рисунок 17" descr="logo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17" y="6497570"/>
            <a:ext cx="1781175" cy="283369"/>
          </a:xfrm>
          <a:prstGeom prst="rect">
            <a:avLst/>
          </a:prstGeom>
        </p:spPr>
      </p:pic>
      <p:pic>
        <p:nvPicPr>
          <p:cNvPr id="19" name="Рисунок 18" descr="logo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5495" y="-27383"/>
            <a:ext cx="9216008" cy="864096"/>
          </a:xfrm>
          <a:prstGeom prst="rect">
            <a:avLst/>
          </a:prstGeom>
        </p:spPr>
      </p:pic>
      <p:pic>
        <p:nvPicPr>
          <p:cNvPr id="20" name="Рисунок 19" descr="Logo_w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347" y="91112"/>
            <a:ext cx="1006465" cy="6271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C4365B7-4A86-4856-9BF7-87B1D43B76C7}"/>
              </a:ext>
            </a:extLst>
          </p:cNvPr>
          <p:cNvSpPr/>
          <p:nvPr/>
        </p:nvSpPr>
        <p:spPr>
          <a:xfrm>
            <a:off x="2369022" y="44624"/>
            <a:ext cx="6595466" cy="75579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spc="128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ДИСТАНЦИОННОЕ ВОЛОНТЁРСТВО И ФОТОСЪЁМКА</a:t>
            </a:r>
            <a:endParaRPr lang="ru-RU" sz="2200" b="1" spc="128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2490" b="18549"/>
          <a:stretch/>
        </p:blipFill>
        <p:spPr bwMode="auto">
          <a:xfrm>
            <a:off x="5380722" y="2641850"/>
            <a:ext cx="3618723" cy="37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904</Words>
  <Application>Microsoft Office PowerPoint</Application>
  <PresentationFormat>Экран (4:3)</PresentationFormat>
  <Paragraphs>96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Беберштейн Екатерина Николаевна</cp:lastModifiedBy>
  <cp:revision>136</cp:revision>
  <dcterms:created xsi:type="dcterms:W3CDTF">2018-01-20T11:08:05Z</dcterms:created>
  <dcterms:modified xsi:type="dcterms:W3CDTF">2026-01-14T11:55:26Z</dcterms:modified>
</cp:coreProperties>
</file>